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2" d="100"/>
          <a:sy n="62" d="100"/>
        </p:scale>
        <p:origin x="-1596" y="-5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833906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8418b27ed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8418b27ed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8418b27ed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8418b27ed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8418b27ed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8418b27ed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8418b27edf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8418b27edf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418b27ed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8418b27ed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8418b27ed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8418b27edf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8418b27edf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8418b27ed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8418b27edf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8418b27ed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418b27ed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418b27ed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418b27ed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418b27ed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8418b27ed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8418b27ed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418b27ed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418b27ed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418b27ed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418b27ed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418b27ed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418b27ed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e826aab8e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e826aab8e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e826aab8e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e826aab8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sharon.donaldson@amblefirst.northumberland.sch.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amblefirst.northumberland.sch.uk/web/"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Meet the Teacher</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p>
        </p:txBody>
      </p:sp>
      <p:pic>
        <p:nvPicPr>
          <p:cNvPr id="69" name="Google Shape;69;p13"/>
          <p:cNvPicPr preferRelativeResize="0"/>
          <p:nvPr/>
        </p:nvPicPr>
        <p:blipFill rotWithShape="1">
          <a:blip r:embed="rId3">
            <a:alphaModFix/>
          </a:blip>
          <a:srcRect l="8723" t="22854" r="31071" b="51500"/>
          <a:stretch/>
        </p:blipFill>
        <p:spPr>
          <a:xfrm>
            <a:off x="0" y="3160625"/>
            <a:ext cx="8279176" cy="19828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Supporting Learning</a:t>
            </a:r>
            <a:endParaRPr/>
          </a:p>
        </p:txBody>
      </p:sp>
      <p:sp>
        <p:nvSpPr>
          <p:cNvPr id="128" name="Google Shape;128;p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We have many opportunities in school to support your child’s learning.  We hold regular reading breakfasts and parent drop ins.  </a:t>
            </a:r>
            <a:endParaRPr/>
          </a:p>
          <a:p>
            <a:pPr marL="0" lvl="0" indent="0" algn="l" rtl="0">
              <a:spcBef>
                <a:spcPts val="1200"/>
              </a:spcBef>
              <a:spcAft>
                <a:spcPts val="0"/>
              </a:spcAft>
              <a:buNone/>
            </a:pPr>
            <a:r>
              <a:rPr lang="en-GB"/>
              <a:t>We also hold meetings to provide information on RWI etc.</a:t>
            </a:r>
            <a:endParaRPr/>
          </a:p>
          <a:p>
            <a:pPr marL="0" lvl="0" indent="0" algn="l" rtl="0">
              <a:spcBef>
                <a:spcPts val="1200"/>
              </a:spcBef>
              <a:spcAft>
                <a:spcPts val="0"/>
              </a:spcAft>
              <a:buNone/>
            </a:pPr>
            <a:endParaRPr/>
          </a:p>
          <a:p>
            <a:pPr marL="0" lvl="0" indent="0" algn="l" rtl="0">
              <a:spcBef>
                <a:spcPts val="1200"/>
              </a:spcBef>
              <a:spcAft>
                <a:spcPts val="1200"/>
              </a:spcAft>
              <a:buNone/>
            </a:pPr>
            <a:r>
              <a:rPr lang="en-GB"/>
              <a:t>Look out for our secret reader challenge too!</a:t>
            </a:r>
            <a:endParaRPr/>
          </a:p>
        </p:txBody>
      </p:sp>
      <p:pic>
        <p:nvPicPr>
          <p:cNvPr id="129" name="Google Shape;129;p22"/>
          <p:cNvPicPr preferRelativeResize="0"/>
          <p:nvPr/>
        </p:nvPicPr>
        <p:blipFill>
          <a:blip r:embed="rId3">
            <a:alphaModFix/>
          </a:blip>
          <a:stretch>
            <a:fillRect/>
          </a:stretch>
        </p:blipFill>
        <p:spPr>
          <a:xfrm>
            <a:off x="5188800" y="3434288"/>
            <a:ext cx="3028950" cy="1514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Attendance</a:t>
            </a:r>
            <a:endParaRPr/>
          </a:p>
        </p:txBody>
      </p:sp>
      <p:sp>
        <p:nvSpPr>
          <p:cNvPr id="135" name="Google Shape;135;p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It is imperative children attend school as regularly as possible.  National expectations aim for 97% attendance which isn’t much time off!</a:t>
            </a:r>
            <a:endParaRPr/>
          </a:p>
          <a:p>
            <a:pPr marL="0" lvl="0" indent="0" algn="l" rtl="0">
              <a:spcBef>
                <a:spcPts val="1200"/>
              </a:spcBef>
              <a:spcAft>
                <a:spcPts val="0"/>
              </a:spcAft>
              <a:buNone/>
            </a:pPr>
            <a:r>
              <a:rPr lang="en-GB"/>
              <a:t>If your child is genuinely ill please contact the school office as soon as possible.  </a:t>
            </a:r>
            <a:endParaRPr/>
          </a:p>
          <a:p>
            <a:pPr marL="0" lvl="0" indent="0" algn="l" rtl="0">
              <a:spcBef>
                <a:spcPts val="1200"/>
              </a:spcBef>
              <a:spcAft>
                <a:spcPts val="1200"/>
              </a:spcAft>
              <a:buNone/>
            </a:pPr>
            <a:r>
              <a:rPr lang="en-GB"/>
              <a:t>If you are going on holiday forms must be completed and handed in 2 weeks in advance.  Please be honest - the children do tell us where they have been!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471900" y="48297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School Uniform</a:t>
            </a:r>
            <a:endParaRPr/>
          </a:p>
        </p:txBody>
      </p:sp>
      <p:sp>
        <p:nvSpPr>
          <p:cNvPr id="141" name="Google Shape;141;p2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School Uniform is available to purchase on the school website.</a:t>
            </a:r>
            <a:endParaRPr/>
          </a:p>
          <a:p>
            <a:pPr marL="0" lvl="0" indent="0" algn="l" rtl="0">
              <a:spcBef>
                <a:spcPts val="1200"/>
              </a:spcBef>
              <a:spcAft>
                <a:spcPts val="0"/>
              </a:spcAft>
              <a:buNone/>
            </a:pPr>
            <a:r>
              <a:rPr lang="en-GB"/>
              <a:t>PE days do change each half term - please look out for these!</a:t>
            </a:r>
            <a:endParaRPr/>
          </a:p>
          <a:p>
            <a:pPr marL="0" lvl="0" indent="0" algn="l" rtl="0">
              <a:spcBef>
                <a:spcPts val="1200"/>
              </a:spcBef>
              <a:spcAft>
                <a:spcPts val="0"/>
              </a:spcAft>
              <a:buNone/>
            </a:pPr>
            <a:r>
              <a:rPr lang="en-GB"/>
              <a:t>Please ensure your child is in uniform or PE kit each day.  Please also note that children cannot take part in PE if earrings are worn.  </a:t>
            </a:r>
            <a:endParaRPr/>
          </a:p>
          <a:p>
            <a:pPr marL="0" lvl="0" indent="0" algn="l" rtl="0">
              <a:spcBef>
                <a:spcPts val="1200"/>
              </a:spcBef>
              <a:spcAft>
                <a:spcPts val="1200"/>
              </a:spcAft>
              <a:buNone/>
            </a:pPr>
            <a:r>
              <a:rPr lang="en-GB"/>
              <a:t>No laces please!!</a:t>
            </a:r>
            <a:endParaRPr/>
          </a:p>
        </p:txBody>
      </p:sp>
      <p:pic>
        <p:nvPicPr>
          <p:cNvPr id="142" name="Google Shape;142;p24"/>
          <p:cNvPicPr preferRelativeResize="0"/>
          <p:nvPr/>
        </p:nvPicPr>
        <p:blipFill>
          <a:blip r:embed="rId3">
            <a:alphaModFix/>
          </a:blip>
          <a:stretch>
            <a:fillRect/>
          </a:stretch>
        </p:blipFill>
        <p:spPr>
          <a:xfrm>
            <a:off x="6706452" y="3484677"/>
            <a:ext cx="1987550" cy="1322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What your child needs…</a:t>
            </a:r>
            <a:endParaRPr/>
          </a:p>
        </p:txBody>
      </p:sp>
      <p:sp>
        <p:nvSpPr>
          <p:cNvPr id="148" name="Google Shape;148;p2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School uniform</a:t>
            </a:r>
            <a:endParaRPr/>
          </a:p>
          <a:p>
            <a:pPr marL="457200" lvl="0" indent="-342900" algn="l" rtl="0">
              <a:spcBef>
                <a:spcPts val="0"/>
              </a:spcBef>
              <a:spcAft>
                <a:spcPts val="0"/>
              </a:spcAft>
              <a:buSzPts val="1800"/>
              <a:buChar char="●"/>
            </a:pPr>
            <a:r>
              <a:rPr lang="en-GB"/>
              <a:t>A book bag</a:t>
            </a:r>
            <a:endParaRPr/>
          </a:p>
          <a:p>
            <a:pPr marL="457200" lvl="0" indent="-342900" algn="l" rtl="0">
              <a:spcBef>
                <a:spcPts val="0"/>
              </a:spcBef>
              <a:spcAft>
                <a:spcPts val="0"/>
              </a:spcAft>
              <a:buSzPts val="1800"/>
              <a:buChar char="●"/>
            </a:pPr>
            <a:r>
              <a:rPr lang="en-GB"/>
              <a:t>A water bottle (named)</a:t>
            </a:r>
            <a:endParaRPr/>
          </a:p>
          <a:p>
            <a:pPr marL="457200" lvl="0" indent="-342900" algn="l" rtl="0">
              <a:spcBef>
                <a:spcPts val="0"/>
              </a:spcBef>
              <a:spcAft>
                <a:spcPts val="0"/>
              </a:spcAft>
              <a:buSzPts val="1800"/>
              <a:buChar char="●"/>
            </a:pPr>
            <a:r>
              <a:rPr lang="en-GB"/>
              <a:t>Packed lunch (please keep these as healthy as possible - no chocolate or fizzy pop)</a:t>
            </a:r>
            <a:endParaRPr/>
          </a:p>
        </p:txBody>
      </p:sp>
      <p:pic>
        <p:nvPicPr>
          <p:cNvPr id="149" name="Google Shape;149;p25"/>
          <p:cNvPicPr preferRelativeResize="0"/>
          <p:nvPr/>
        </p:nvPicPr>
        <p:blipFill>
          <a:blip r:embed="rId3">
            <a:alphaModFix/>
          </a:blip>
          <a:stretch>
            <a:fillRect/>
          </a:stretch>
        </p:blipFill>
        <p:spPr>
          <a:xfrm>
            <a:off x="6023138" y="3405475"/>
            <a:ext cx="2752725" cy="1657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Information</a:t>
            </a:r>
            <a:endParaRPr/>
          </a:p>
        </p:txBody>
      </p:sp>
      <p:sp>
        <p:nvSpPr>
          <p:cNvPr id="155" name="Google Shape;155;p2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We aim to share information is as many different ways as possible to  keep parents up to date and we do try and give as much notice as we can for events.  </a:t>
            </a:r>
            <a:endParaRPr/>
          </a:p>
          <a:p>
            <a:pPr marL="457200" lvl="0" indent="-342900" algn="l" rtl="0">
              <a:spcBef>
                <a:spcPts val="1200"/>
              </a:spcBef>
              <a:spcAft>
                <a:spcPts val="0"/>
              </a:spcAft>
              <a:buSzPts val="1800"/>
              <a:buChar char="●"/>
            </a:pPr>
            <a:r>
              <a:rPr lang="en-GB"/>
              <a:t>Tapestry</a:t>
            </a:r>
            <a:endParaRPr/>
          </a:p>
          <a:p>
            <a:pPr marL="457200" lvl="0" indent="-342900" algn="l" rtl="0">
              <a:spcBef>
                <a:spcPts val="0"/>
              </a:spcBef>
              <a:spcAft>
                <a:spcPts val="0"/>
              </a:spcAft>
              <a:buSzPts val="1800"/>
              <a:buChar char="●"/>
            </a:pPr>
            <a:r>
              <a:rPr lang="en-GB"/>
              <a:t>Website</a:t>
            </a:r>
            <a:endParaRPr/>
          </a:p>
          <a:p>
            <a:pPr marL="457200" lvl="0" indent="-342900" algn="l" rtl="0">
              <a:spcBef>
                <a:spcPts val="0"/>
              </a:spcBef>
              <a:spcAft>
                <a:spcPts val="0"/>
              </a:spcAft>
              <a:buSzPts val="1800"/>
              <a:buChar char="●"/>
            </a:pPr>
            <a:r>
              <a:rPr lang="en-GB"/>
              <a:t>Facebook</a:t>
            </a:r>
            <a:endParaRPr/>
          </a:p>
          <a:p>
            <a:pPr marL="457200" lvl="0" indent="-342900" algn="l" rtl="0">
              <a:spcBef>
                <a:spcPts val="0"/>
              </a:spcBef>
              <a:spcAft>
                <a:spcPts val="0"/>
              </a:spcAft>
              <a:buSzPts val="1800"/>
              <a:buChar char="●"/>
            </a:pPr>
            <a:r>
              <a:rPr lang="en-GB"/>
              <a:t>Newsletters</a:t>
            </a:r>
            <a:endParaRPr/>
          </a:p>
          <a:p>
            <a:pPr marL="457200" lvl="0" indent="-342900" algn="l" rtl="0">
              <a:spcBef>
                <a:spcPts val="0"/>
              </a:spcBef>
              <a:spcAft>
                <a:spcPts val="0"/>
              </a:spcAft>
              <a:buSzPts val="1800"/>
              <a:buChar char="●"/>
            </a:pPr>
            <a:r>
              <a:rPr lang="en-GB"/>
              <a:t>Email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Questions or Concerns</a:t>
            </a:r>
            <a:endParaRPr/>
          </a:p>
        </p:txBody>
      </p:sp>
      <p:sp>
        <p:nvSpPr>
          <p:cNvPr id="161" name="Google Shape;161;p2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If you have a question or are worried about your child please do not hesitate to get in touch.  Please, please come to us first via either a phone call, email or tapestry observation.  We are always here to help!</a:t>
            </a:r>
            <a:endParaRPr/>
          </a:p>
          <a:p>
            <a:pPr marL="0" lvl="0" indent="0" algn="l" rtl="0">
              <a:spcBef>
                <a:spcPts val="1200"/>
              </a:spcBef>
              <a:spcAft>
                <a:spcPts val="1200"/>
              </a:spcAft>
              <a:buNone/>
            </a:pPr>
            <a:endParaRPr/>
          </a:p>
        </p:txBody>
      </p:sp>
      <p:pic>
        <p:nvPicPr>
          <p:cNvPr id="162" name="Google Shape;162;p27"/>
          <p:cNvPicPr preferRelativeResize="0"/>
          <p:nvPr/>
        </p:nvPicPr>
        <p:blipFill>
          <a:blip r:embed="rId3">
            <a:alphaModFix/>
          </a:blip>
          <a:stretch>
            <a:fillRect/>
          </a:stretch>
        </p:blipFill>
        <p:spPr>
          <a:xfrm>
            <a:off x="6812200" y="3054847"/>
            <a:ext cx="1506850" cy="1760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Home / School agreement</a:t>
            </a:r>
            <a:endParaRPr/>
          </a:p>
        </p:txBody>
      </p:sp>
      <p:sp>
        <p:nvSpPr>
          <p:cNvPr id="168" name="Google Shape;168;p2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And finally….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Questions… </a:t>
            </a:r>
            <a:endParaRPr/>
          </a:p>
        </p:txBody>
      </p:sp>
      <p:sp>
        <p:nvSpPr>
          <p:cNvPr id="174" name="Google Shape;174;p2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Welcome to Reception</a:t>
            </a:r>
            <a:endParaRPr/>
          </a:p>
        </p:txBody>
      </p:sp>
      <p:sp>
        <p:nvSpPr>
          <p:cNvPr id="75" name="Google Shape;75;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Staff Members </a:t>
            </a:r>
            <a:endParaRPr/>
          </a:p>
          <a:p>
            <a:pPr marL="0" lvl="0" indent="0" algn="l" rtl="0">
              <a:spcBef>
                <a:spcPts val="1200"/>
              </a:spcBef>
              <a:spcAft>
                <a:spcPts val="0"/>
              </a:spcAft>
              <a:buNone/>
            </a:pPr>
            <a:r>
              <a:rPr lang="en-GB"/>
              <a:t>Sharon Donaldson  </a:t>
            </a:r>
            <a:r>
              <a:rPr lang="en-GB" u="sng">
                <a:solidFill>
                  <a:schemeClr val="hlink"/>
                </a:solidFill>
                <a:hlinkClick r:id="rId3"/>
              </a:rPr>
              <a:t>sharon.donaldson@amblefirst.northumberland.sch.uk</a:t>
            </a:r>
            <a:r>
              <a:rPr lang="en-GB"/>
              <a:t> </a:t>
            </a:r>
            <a:endParaRPr/>
          </a:p>
          <a:p>
            <a:pPr marL="0" lvl="0" indent="0" algn="l" rtl="0">
              <a:spcBef>
                <a:spcPts val="1200"/>
              </a:spcBef>
              <a:spcAft>
                <a:spcPts val="0"/>
              </a:spcAft>
              <a:buNone/>
            </a:pPr>
            <a:r>
              <a:rPr lang="en-GB"/>
              <a:t>Barbara Mallaburn</a:t>
            </a:r>
            <a:endParaRPr/>
          </a:p>
          <a:p>
            <a:pPr marL="0" lvl="0" indent="0" algn="l" rtl="0">
              <a:spcBef>
                <a:spcPts val="1200"/>
              </a:spcBef>
              <a:spcAft>
                <a:spcPts val="0"/>
              </a:spcAft>
              <a:buNone/>
            </a:pPr>
            <a:r>
              <a:rPr lang="en-GB"/>
              <a:t>Helen Poulton</a:t>
            </a:r>
            <a:endParaRPr/>
          </a:p>
          <a:p>
            <a:pPr marL="0" lvl="0" indent="0" algn="l" rtl="0">
              <a:spcBef>
                <a:spcPts val="1200"/>
              </a:spcBef>
              <a:spcAft>
                <a:spcPts val="1200"/>
              </a:spcAft>
              <a:buNone/>
            </a:pPr>
            <a:r>
              <a:rPr lang="en-GB" i="1" u="sng"/>
              <a:t>Please note that emails will only be responded to during school working hours. </a:t>
            </a:r>
            <a:endParaRPr i="1" u="sn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Our Curriculum</a:t>
            </a:r>
            <a:endParaRPr/>
          </a:p>
        </p:txBody>
      </p:sp>
      <p:sp>
        <p:nvSpPr>
          <p:cNvPr id="81" name="Google Shape;81;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t>Our curriculum is the final year of the Foundation Stage.  Children work on a number of key skills and begin their reading and writing journeys.  </a:t>
            </a:r>
            <a:endParaRPr/>
          </a:p>
          <a:p>
            <a:pPr marL="0" lvl="0" indent="0" algn="l" rtl="0">
              <a:spcBef>
                <a:spcPts val="1200"/>
              </a:spcBef>
              <a:spcAft>
                <a:spcPts val="0"/>
              </a:spcAft>
              <a:buNone/>
            </a:pPr>
            <a:r>
              <a:rPr lang="en-GB"/>
              <a:t>Our curriculum is based on areas of learning rather than specific subjects - </a:t>
            </a:r>
            <a:endParaRPr/>
          </a:p>
          <a:p>
            <a:pPr marL="457200" lvl="0" indent="-334327" algn="l" rtl="0">
              <a:spcBef>
                <a:spcPts val="1200"/>
              </a:spcBef>
              <a:spcAft>
                <a:spcPts val="0"/>
              </a:spcAft>
              <a:buSzPct val="100000"/>
              <a:buChar char="●"/>
            </a:pPr>
            <a:r>
              <a:rPr lang="en-GB"/>
              <a:t>Prime - </a:t>
            </a:r>
            <a:r>
              <a:rPr lang="en-GB" b="1"/>
              <a:t>Communication and Language, Personal social and emotional development and physical development</a:t>
            </a:r>
            <a:endParaRPr b="1"/>
          </a:p>
          <a:p>
            <a:pPr marL="457200" lvl="0" indent="-334327" algn="l" rtl="0">
              <a:spcBef>
                <a:spcPts val="0"/>
              </a:spcBef>
              <a:spcAft>
                <a:spcPts val="0"/>
              </a:spcAft>
              <a:buSzPct val="100000"/>
              <a:buChar char="●"/>
            </a:pPr>
            <a:r>
              <a:rPr lang="en-GB"/>
              <a:t>Specific - Literacy, Maths, Expressive art and design, Knowledge and understanding of the world</a:t>
            </a:r>
            <a:endParaRPr/>
          </a:p>
          <a:p>
            <a:pPr marL="45720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Our Curriculum</a:t>
            </a:r>
            <a:endParaRPr/>
          </a:p>
        </p:txBody>
      </p:sp>
      <p:sp>
        <p:nvSpPr>
          <p:cNvPr id="87" name="Google Shape;87;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We break the curriculum into specific questions which we aim to answer over a half term.  This half term our focus is ‘What makes me special?’  </a:t>
            </a:r>
            <a:endParaRPr/>
          </a:p>
          <a:p>
            <a:pPr marL="0" lvl="0" indent="0" algn="l" rtl="0">
              <a:spcBef>
                <a:spcPts val="1200"/>
              </a:spcBef>
              <a:spcAft>
                <a:spcPts val="0"/>
              </a:spcAft>
              <a:buNone/>
            </a:pPr>
            <a:r>
              <a:rPr lang="en-GB"/>
              <a:t>Further information about this can be found on the school website.  </a:t>
            </a:r>
            <a:endParaRPr/>
          </a:p>
          <a:p>
            <a:pPr marL="0" lvl="0" indent="0" algn="l" rtl="0">
              <a:spcBef>
                <a:spcPts val="1200"/>
              </a:spcBef>
              <a:spcAft>
                <a:spcPts val="0"/>
              </a:spcAft>
              <a:buNone/>
            </a:pPr>
            <a:endParaRPr/>
          </a:p>
          <a:p>
            <a:pPr marL="0" lvl="0" indent="0" algn="l" rtl="0">
              <a:spcBef>
                <a:spcPts val="1200"/>
              </a:spcBef>
              <a:spcAft>
                <a:spcPts val="0"/>
              </a:spcAft>
              <a:buNone/>
            </a:pPr>
            <a:r>
              <a:rPr lang="en-GB" u="sng">
                <a:solidFill>
                  <a:schemeClr val="hlink"/>
                </a:solidFill>
                <a:hlinkClick r:id="rId3"/>
              </a:rPr>
              <a:t>http://www.amblefirst.northumberland.sch.uk/web/</a:t>
            </a:r>
            <a:endParaRPr/>
          </a:p>
          <a:p>
            <a:pPr marL="0" lvl="0" indent="0" algn="l" rtl="0">
              <a:spcBef>
                <a:spcPts val="1200"/>
              </a:spcBef>
              <a:spcAft>
                <a:spcPts val="1200"/>
              </a:spcAft>
              <a:buNone/>
            </a:pPr>
            <a:endParaRPr/>
          </a:p>
        </p:txBody>
      </p:sp>
      <p:pic>
        <p:nvPicPr>
          <p:cNvPr id="88" name="Google Shape;88;p16"/>
          <p:cNvPicPr preferRelativeResize="0"/>
          <p:nvPr/>
        </p:nvPicPr>
        <p:blipFill>
          <a:blip r:embed="rId4">
            <a:alphaModFix/>
          </a:blip>
          <a:stretch>
            <a:fillRect/>
          </a:stretch>
        </p:blipFill>
        <p:spPr>
          <a:xfrm>
            <a:off x="6322313" y="3111300"/>
            <a:ext cx="2466975" cy="184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Assessments</a:t>
            </a:r>
            <a:endParaRPr/>
          </a:p>
        </p:txBody>
      </p:sp>
      <p:sp>
        <p:nvSpPr>
          <p:cNvPr id="94" name="Google Shape;94;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At the beginning of the year all children in Reception complete the </a:t>
            </a:r>
            <a:r>
              <a:rPr lang="en-GB" b="1"/>
              <a:t>Reception baseline</a:t>
            </a:r>
            <a:r>
              <a:rPr lang="en-GB"/>
              <a:t> - a government initiative to record how many children are on track.</a:t>
            </a:r>
            <a:endParaRPr/>
          </a:p>
          <a:p>
            <a:pPr marL="0" lvl="0" indent="0" algn="l" rtl="0">
              <a:spcBef>
                <a:spcPts val="1200"/>
              </a:spcBef>
              <a:spcAft>
                <a:spcPts val="0"/>
              </a:spcAft>
              <a:buNone/>
            </a:pPr>
            <a:endParaRPr/>
          </a:p>
          <a:p>
            <a:pPr marL="0" lvl="0" indent="0" algn="l" rtl="0">
              <a:spcBef>
                <a:spcPts val="1200"/>
              </a:spcBef>
              <a:spcAft>
                <a:spcPts val="1200"/>
              </a:spcAft>
              <a:buNone/>
            </a:pPr>
            <a:r>
              <a:rPr lang="en-GB"/>
              <a:t>Over the year we regularly assess children to determine whether they are ‘on track’ to achieve the end of year Early Learning Goals.  If children achieve the early learning goals they will have achieved their ‘Good Level of Development’ meaning they are on track for year one.  </a:t>
            </a:r>
            <a:endParaRPr/>
          </a:p>
        </p:txBody>
      </p:sp>
      <p:pic>
        <p:nvPicPr>
          <p:cNvPr id="95" name="Google Shape;95;p17"/>
          <p:cNvPicPr preferRelativeResize="0"/>
          <p:nvPr/>
        </p:nvPicPr>
        <p:blipFill>
          <a:blip r:embed="rId3">
            <a:alphaModFix/>
          </a:blip>
          <a:stretch>
            <a:fillRect/>
          </a:stretch>
        </p:blipFill>
        <p:spPr>
          <a:xfrm>
            <a:off x="5626600" y="147302"/>
            <a:ext cx="3308925" cy="165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Sharing Learning</a:t>
            </a:r>
            <a:endParaRPr/>
          </a:p>
        </p:txBody>
      </p:sp>
      <p:sp>
        <p:nvSpPr>
          <p:cNvPr id="101" name="Google Shape;101;p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GB"/>
              <a:t>We encourage parents to regularly share learning using tapestry.  </a:t>
            </a:r>
            <a:endParaRPr/>
          </a:p>
          <a:p>
            <a:pPr marL="0" lvl="0" indent="0" algn="l" rtl="0">
              <a:spcBef>
                <a:spcPts val="1200"/>
              </a:spcBef>
              <a:spcAft>
                <a:spcPts val="0"/>
              </a:spcAft>
              <a:buNone/>
            </a:pPr>
            <a:endParaRPr/>
          </a:p>
          <a:p>
            <a:pPr marL="0" lvl="0" indent="0" algn="l" rtl="0">
              <a:spcBef>
                <a:spcPts val="1200"/>
              </a:spcBef>
              <a:spcAft>
                <a:spcPts val="1200"/>
              </a:spcAft>
              <a:buNone/>
            </a:pPr>
            <a:r>
              <a:rPr lang="en-GB"/>
              <a:t>We also regularly report to parents about their child’s individual learning journey - we hold 3 parents evenings a year and reports also go home in July.  </a:t>
            </a:r>
            <a:endParaRPr/>
          </a:p>
        </p:txBody>
      </p:sp>
      <p:pic>
        <p:nvPicPr>
          <p:cNvPr id="102" name="Google Shape;102;p18"/>
          <p:cNvPicPr preferRelativeResize="0"/>
          <p:nvPr/>
        </p:nvPicPr>
        <p:blipFill>
          <a:blip r:embed="rId3">
            <a:alphaModFix/>
          </a:blip>
          <a:stretch>
            <a:fillRect/>
          </a:stretch>
        </p:blipFill>
        <p:spPr>
          <a:xfrm>
            <a:off x="6654738" y="178788"/>
            <a:ext cx="2143125" cy="214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Learning at home</a:t>
            </a:r>
            <a:endParaRPr/>
          </a:p>
        </p:txBody>
      </p:sp>
      <p:sp>
        <p:nvSpPr>
          <p:cNvPr id="108" name="Google Shape;108;p1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The children will bring home a new learning log grid each half term.  We ask that one activity be completed each week and added to tapestry.</a:t>
            </a:r>
            <a:endParaRPr/>
          </a:p>
          <a:p>
            <a:pPr marL="0" lvl="0" indent="0" algn="l" rtl="0">
              <a:spcBef>
                <a:spcPts val="1200"/>
              </a:spcBef>
              <a:spcAft>
                <a:spcPts val="1200"/>
              </a:spcAft>
              <a:buNone/>
            </a:pPr>
            <a:r>
              <a:rPr lang="en-GB"/>
              <a:t>We also ask that children read regularly with an adult, ideally 4 times a week when they begin to bring home reading books.  </a:t>
            </a:r>
            <a:endParaRPr/>
          </a:p>
        </p:txBody>
      </p:sp>
      <p:pic>
        <p:nvPicPr>
          <p:cNvPr id="109" name="Google Shape;109;p19"/>
          <p:cNvPicPr preferRelativeResize="0"/>
          <p:nvPr/>
        </p:nvPicPr>
        <p:blipFill>
          <a:blip r:embed="rId3">
            <a:alphaModFix/>
          </a:blip>
          <a:stretch>
            <a:fillRect/>
          </a:stretch>
        </p:blipFill>
        <p:spPr>
          <a:xfrm>
            <a:off x="5665050" y="3320613"/>
            <a:ext cx="3028950" cy="151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Did you know…</a:t>
            </a:r>
            <a:endParaRPr/>
          </a:p>
        </p:txBody>
      </p:sp>
      <p:sp>
        <p:nvSpPr>
          <p:cNvPr id="115" name="Google Shape;115;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700">
                <a:solidFill>
                  <a:srgbClr val="000000"/>
                </a:solidFill>
                <a:highlight>
                  <a:srgbClr val="FFFFFF"/>
                </a:highlight>
              </a:rPr>
              <a:t> In 2014, 88% of children 0–2 spent up to one hour a day on screen but by 2019, spending up to one hour a day had dropped to 48% of 0–2s. Meanwhile, those 0–2s spending 1–3 hours a day on screen grew from 11% in 2014 to </a:t>
            </a:r>
            <a:r>
              <a:rPr lang="en-GB" sz="1700">
                <a:solidFill>
                  <a:srgbClr val="000000"/>
                </a:solidFill>
                <a:highlight>
                  <a:srgbClr val="FFFF00"/>
                </a:highlight>
              </a:rPr>
              <a:t>42% in 2019.</a:t>
            </a:r>
            <a:r>
              <a:rPr lang="en-GB" sz="1700">
                <a:solidFill>
                  <a:srgbClr val="000000"/>
                </a:solidFill>
                <a:highlight>
                  <a:srgbClr val="FFFFFF"/>
                </a:highlight>
              </a:rPr>
              <a:t> When used appropriately with a parent, technology can provide an important route in to reading. Our challenge is engaging parents with this, because data shows that 0–2s use a tablet ‘most often’ to visit </a:t>
            </a:r>
            <a:r>
              <a:rPr lang="en-GB" sz="1700">
                <a:solidFill>
                  <a:srgbClr val="000000"/>
                </a:solidFill>
                <a:highlight>
                  <a:srgbClr val="FFFF00"/>
                </a:highlight>
              </a:rPr>
              <a:t>YouTube (26%)</a:t>
            </a:r>
            <a:r>
              <a:rPr lang="en-GB" sz="1700">
                <a:solidFill>
                  <a:srgbClr val="000000"/>
                </a:solidFill>
                <a:highlight>
                  <a:srgbClr val="FFFFFF"/>
                </a:highlight>
              </a:rPr>
              <a:t>.</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Did you know…</a:t>
            </a:r>
            <a:endParaRPr/>
          </a:p>
        </p:txBody>
      </p:sp>
      <p:sp>
        <p:nvSpPr>
          <p:cNvPr id="121" name="Google Shape;121;p2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GB" sz="1700" b="1">
                <a:solidFill>
                  <a:srgbClr val="202124"/>
                </a:solidFill>
                <a:highlight>
                  <a:srgbClr val="FFFFFF"/>
                </a:highlight>
                <a:latin typeface="Arial"/>
                <a:ea typeface="Arial"/>
                <a:cs typeface="Arial"/>
                <a:sym typeface="Arial"/>
              </a:rPr>
              <a:t>7 Benefits of Reading to Children</a:t>
            </a:r>
            <a:endParaRPr sz="1700" b="1">
              <a:solidFill>
                <a:srgbClr val="202124"/>
              </a:solidFill>
              <a:highlight>
                <a:srgbClr val="FFFFFF"/>
              </a:highlight>
              <a:latin typeface="Arial"/>
              <a:ea typeface="Arial"/>
              <a:cs typeface="Arial"/>
              <a:sym typeface="Arial"/>
            </a:endParaRPr>
          </a:p>
          <a:p>
            <a:pPr marL="647700" marR="190500" lvl="0" indent="-336550" algn="l" rtl="0">
              <a:spcBef>
                <a:spcPts val="900"/>
              </a:spcBef>
              <a:spcAft>
                <a:spcPts val="0"/>
              </a:spcAft>
              <a:buClr>
                <a:srgbClr val="202124"/>
              </a:buClr>
              <a:buSzPts val="1700"/>
              <a:buFont typeface="Arial"/>
              <a:buChar char="●"/>
            </a:pPr>
            <a:r>
              <a:rPr lang="en-GB" sz="1700">
                <a:solidFill>
                  <a:srgbClr val="202124"/>
                </a:solidFill>
                <a:highlight>
                  <a:srgbClr val="FFFFFF"/>
                </a:highlight>
                <a:latin typeface="Arial"/>
                <a:ea typeface="Arial"/>
                <a:cs typeface="Arial"/>
                <a:sym typeface="Arial"/>
              </a:rPr>
              <a:t>Supported cognitive development.</a:t>
            </a:r>
            <a:endParaRPr sz="1700">
              <a:solidFill>
                <a:srgbClr val="202124"/>
              </a:solidFill>
              <a:highlight>
                <a:srgbClr val="FFFFFF"/>
              </a:highlight>
              <a:latin typeface="Arial"/>
              <a:ea typeface="Arial"/>
              <a:cs typeface="Arial"/>
              <a:sym typeface="Arial"/>
            </a:endParaRPr>
          </a:p>
          <a:p>
            <a:pPr marL="647700" marR="190500" lvl="0" indent="-336550" algn="l" rtl="0">
              <a:spcBef>
                <a:spcPts val="0"/>
              </a:spcBef>
              <a:spcAft>
                <a:spcPts val="0"/>
              </a:spcAft>
              <a:buClr>
                <a:srgbClr val="202124"/>
              </a:buClr>
              <a:buSzPts val="1700"/>
              <a:buFont typeface="Arial"/>
              <a:buChar char="●"/>
            </a:pPr>
            <a:r>
              <a:rPr lang="en-GB" sz="1700">
                <a:solidFill>
                  <a:srgbClr val="202124"/>
                </a:solidFill>
                <a:highlight>
                  <a:srgbClr val="FFFFFF"/>
                </a:highlight>
                <a:latin typeface="Arial"/>
                <a:ea typeface="Arial"/>
                <a:cs typeface="Arial"/>
                <a:sym typeface="Arial"/>
              </a:rPr>
              <a:t>Improved language skills.</a:t>
            </a:r>
            <a:endParaRPr sz="1700">
              <a:solidFill>
                <a:srgbClr val="202124"/>
              </a:solidFill>
              <a:highlight>
                <a:srgbClr val="FFFFFF"/>
              </a:highlight>
              <a:latin typeface="Arial"/>
              <a:ea typeface="Arial"/>
              <a:cs typeface="Arial"/>
              <a:sym typeface="Arial"/>
            </a:endParaRPr>
          </a:p>
          <a:p>
            <a:pPr marL="647700" marR="190500" lvl="0" indent="-336550" algn="l" rtl="0">
              <a:spcBef>
                <a:spcPts val="0"/>
              </a:spcBef>
              <a:spcAft>
                <a:spcPts val="0"/>
              </a:spcAft>
              <a:buClr>
                <a:srgbClr val="202124"/>
              </a:buClr>
              <a:buSzPts val="1700"/>
              <a:buFont typeface="Arial"/>
              <a:buChar char="●"/>
            </a:pPr>
            <a:r>
              <a:rPr lang="en-GB" sz="1700">
                <a:solidFill>
                  <a:srgbClr val="202124"/>
                </a:solidFill>
                <a:highlight>
                  <a:srgbClr val="FFFFFF"/>
                </a:highlight>
                <a:latin typeface="Arial"/>
                <a:ea typeface="Arial"/>
                <a:cs typeface="Arial"/>
                <a:sym typeface="Arial"/>
              </a:rPr>
              <a:t>Preparation for academic success.</a:t>
            </a:r>
            <a:endParaRPr sz="1700">
              <a:solidFill>
                <a:srgbClr val="202124"/>
              </a:solidFill>
              <a:highlight>
                <a:srgbClr val="FFFFFF"/>
              </a:highlight>
              <a:latin typeface="Arial"/>
              <a:ea typeface="Arial"/>
              <a:cs typeface="Arial"/>
              <a:sym typeface="Arial"/>
            </a:endParaRPr>
          </a:p>
          <a:p>
            <a:pPr marL="647700" marR="190500" lvl="0" indent="-336550" algn="l" rtl="0">
              <a:spcBef>
                <a:spcPts val="0"/>
              </a:spcBef>
              <a:spcAft>
                <a:spcPts val="0"/>
              </a:spcAft>
              <a:buClr>
                <a:srgbClr val="202124"/>
              </a:buClr>
              <a:buSzPts val="1700"/>
              <a:buFont typeface="Arial"/>
              <a:buChar char="●"/>
            </a:pPr>
            <a:r>
              <a:rPr lang="en-GB" sz="1700">
                <a:solidFill>
                  <a:srgbClr val="202124"/>
                </a:solidFill>
                <a:highlight>
                  <a:srgbClr val="FFFFFF"/>
                </a:highlight>
                <a:latin typeface="Arial"/>
                <a:ea typeface="Arial"/>
                <a:cs typeface="Arial"/>
                <a:sym typeface="Arial"/>
              </a:rPr>
              <a:t>Developing a special bond with your child.</a:t>
            </a:r>
            <a:endParaRPr sz="1700">
              <a:solidFill>
                <a:srgbClr val="202124"/>
              </a:solidFill>
              <a:highlight>
                <a:srgbClr val="FFFFFF"/>
              </a:highlight>
              <a:latin typeface="Arial"/>
              <a:ea typeface="Arial"/>
              <a:cs typeface="Arial"/>
              <a:sym typeface="Arial"/>
            </a:endParaRPr>
          </a:p>
          <a:p>
            <a:pPr marL="647700" marR="190500" lvl="0" indent="-336550" algn="l" rtl="0">
              <a:spcBef>
                <a:spcPts val="0"/>
              </a:spcBef>
              <a:spcAft>
                <a:spcPts val="0"/>
              </a:spcAft>
              <a:buClr>
                <a:srgbClr val="202124"/>
              </a:buClr>
              <a:buSzPts val="1700"/>
              <a:buFont typeface="Arial"/>
              <a:buChar char="●"/>
            </a:pPr>
            <a:r>
              <a:rPr lang="en-GB" sz="1700">
                <a:solidFill>
                  <a:srgbClr val="202124"/>
                </a:solidFill>
                <a:highlight>
                  <a:srgbClr val="FFFFFF"/>
                </a:highlight>
                <a:latin typeface="Arial"/>
                <a:ea typeface="Arial"/>
                <a:cs typeface="Arial"/>
                <a:sym typeface="Arial"/>
              </a:rPr>
              <a:t>Increased concentration and discipline.</a:t>
            </a:r>
            <a:endParaRPr sz="1700">
              <a:solidFill>
                <a:srgbClr val="202124"/>
              </a:solidFill>
              <a:highlight>
                <a:srgbClr val="FFFFFF"/>
              </a:highlight>
              <a:latin typeface="Arial"/>
              <a:ea typeface="Arial"/>
              <a:cs typeface="Arial"/>
              <a:sym typeface="Arial"/>
            </a:endParaRPr>
          </a:p>
          <a:p>
            <a:pPr marL="647700" marR="190500" lvl="0" indent="-336550" algn="l" rtl="0">
              <a:spcBef>
                <a:spcPts val="0"/>
              </a:spcBef>
              <a:spcAft>
                <a:spcPts val="0"/>
              </a:spcAft>
              <a:buClr>
                <a:srgbClr val="202124"/>
              </a:buClr>
              <a:buSzPts val="1700"/>
              <a:buFont typeface="Arial"/>
              <a:buChar char="●"/>
            </a:pPr>
            <a:r>
              <a:rPr lang="en-GB" sz="1700">
                <a:solidFill>
                  <a:srgbClr val="202124"/>
                </a:solidFill>
                <a:highlight>
                  <a:srgbClr val="FFFFFF"/>
                </a:highlight>
                <a:latin typeface="Arial"/>
                <a:ea typeface="Arial"/>
                <a:cs typeface="Arial"/>
                <a:sym typeface="Arial"/>
              </a:rPr>
              <a:t>Improved imagination and creativity.</a:t>
            </a:r>
            <a:endParaRPr sz="1700">
              <a:solidFill>
                <a:srgbClr val="202124"/>
              </a:solidFill>
              <a:highlight>
                <a:srgbClr val="FFFFFF"/>
              </a:highlight>
              <a:latin typeface="Arial"/>
              <a:ea typeface="Arial"/>
              <a:cs typeface="Arial"/>
              <a:sym typeface="Arial"/>
            </a:endParaRPr>
          </a:p>
          <a:p>
            <a:pPr marL="647700" marR="190500" lvl="0" indent="-336550" algn="l" rtl="0">
              <a:spcBef>
                <a:spcPts val="0"/>
              </a:spcBef>
              <a:spcAft>
                <a:spcPts val="0"/>
              </a:spcAft>
              <a:buClr>
                <a:srgbClr val="202124"/>
              </a:buClr>
              <a:buSzPts val="1700"/>
              <a:buFont typeface="Arial"/>
              <a:buChar char="●"/>
            </a:pPr>
            <a:r>
              <a:rPr lang="en-GB" sz="1700">
                <a:solidFill>
                  <a:srgbClr val="202124"/>
                </a:solidFill>
                <a:highlight>
                  <a:srgbClr val="FFFFFF"/>
                </a:highlight>
                <a:latin typeface="Arial"/>
                <a:ea typeface="Arial"/>
                <a:cs typeface="Arial"/>
                <a:sym typeface="Arial"/>
              </a:rPr>
              <a:t>Cultivating a lifelong love of reading</a:t>
            </a:r>
            <a:endParaRPr sz="1700">
              <a:solidFill>
                <a:srgbClr val="202124"/>
              </a:solidFill>
              <a:highlight>
                <a:srgbClr val="FFFFFF"/>
              </a:highlight>
              <a:latin typeface="Arial"/>
              <a:ea typeface="Arial"/>
              <a:cs typeface="Arial"/>
              <a:sym typeface="Arial"/>
            </a:endParaRPr>
          </a:p>
          <a:p>
            <a:pPr marL="0" lvl="0" indent="0" algn="l" rtl="0">
              <a:spcBef>
                <a:spcPts val="300"/>
              </a:spcBef>
              <a:spcAft>
                <a:spcPts val="1200"/>
              </a:spcAft>
              <a:buNone/>
            </a:pPr>
            <a:endParaRPr/>
          </a:p>
        </p:txBody>
      </p:sp>
      <p:pic>
        <p:nvPicPr>
          <p:cNvPr id="122" name="Google Shape;122;p21"/>
          <p:cNvPicPr preferRelativeResize="0"/>
          <p:nvPr/>
        </p:nvPicPr>
        <p:blipFill>
          <a:blip r:embed="rId3">
            <a:alphaModFix/>
          </a:blip>
          <a:stretch>
            <a:fillRect/>
          </a:stretch>
        </p:blipFill>
        <p:spPr>
          <a:xfrm>
            <a:off x="5436213" y="2637963"/>
            <a:ext cx="2619375" cy="174307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785</Words>
  <Application>Microsoft Office PowerPoint</Application>
  <PresentationFormat>On-screen Show (16:9)</PresentationFormat>
  <Paragraphs>71</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Roboto</vt:lpstr>
      <vt:lpstr>Material</vt:lpstr>
      <vt:lpstr>Meet the Teacher</vt:lpstr>
      <vt:lpstr>Welcome to Reception</vt:lpstr>
      <vt:lpstr>Our Curriculum</vt:lpstr>
      <vt:lpstr>Our Curriculum</vt:lpstr>
      <vt:lpstr>Assessments</vt:lpstr>
      <vt:lpstr>Sharing Learning</vt:lpstr>
      <vt:lpstr>Learning at home</vt:lpstr>
      <vt:lpstr>Did you know…</vt:lpstr>
      <vt:lpstr>Did you know…</vt:lpstr>
      <vt:lpstr>Supporting Learning</vt:lpstr>
      <vt:lpstr>Attendance</vt:lpstr>
      <vt:lpstr>School Uniform</vt:lpstr>
      <vt:lpstr>What your child needs…</vt:lpstr>
      <vt:lpstr>Information</vt:lpstr>
      <vt:lpstr>Questions or Concerns</vt:lpstr>
      <vt:lpstr>Home / School agreement</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Sharon Donaldson</dc:creator>
  <cp:lastModifiedBy>Sharon Donaldson</cp:lastModifiedBy>
  <cp:revision>1</cp:revision>
  <dcterms:modified xsi:type="dcterms:W3CDTF">2023-09-29T12:16:39Z</dcterms:modified>
</cp:coreProperties>
</file>