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fb209e793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fb209e793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f319ae02e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f319ae02e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f319ae02e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3f319ae02e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3f319ae02e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3f319ae02e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Name of website will change soon!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7cf3159fe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7cf3159fe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7f33e677c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37f33e677cd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7f33e677c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7f33e677cd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7f33e677c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37f33e677cd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7f33e677c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7f33e677cd_0_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7f33e677c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37f33e677cd_0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3f319ae02e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3f319ae02e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fb209e7933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fb209e7933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5a7e3f42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5a7e3f42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a7e3f420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5a7e3f420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5a7e3f420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5a7e3f420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f319ae02e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3f319ae02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5a7e3f420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5a7e3f420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5a7e3f420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5a7e3f420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53" name="Google Shape;53;p13"/>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54" name="Google Shape;54;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60" name="Google Shape;60;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9" name="Google Shape;69;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 name="Shape 71"/>
        <p:cNvGrpSpPr/>
        <p:nvPr/>
      </p:nvGrpSpPr>
      <p:grpSpPr>
        <a:xfrm>
          <a:off x="0" y="0"/>
          <a:ext cx="0" cy="0"/>
          <a:chOff x="0" y="0"/>
          <a:chExt cx="0" cy="0"/>
        </a:xfrm>
      </p:grpSpPr>
      <p:sp>
        <p:nvSpPr>
          <p:cNvPr id="72" name="Google Shape;72;p1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3" name="Google Shape;73;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7" name="Google Shape;7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1" name="Google Shape;81;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2" name="Google Shape;8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6" name="Shape 86"/>
        <p:cNvGrpSpPr/>
        <p:nvPr/>
      </p:nvGrpSpPr>
      <p:grpSpPr>
        <a:xfrm>
          <a:off x="0" y="0"/>
          <a:ext cx="0" cy="0"/>
          <a:chOff x="0" y="0"/>
          <a:chExt cx="0" cy="0"/>
        </a:xfrm>
      </p:grpSpPr>
      <p:sp>
        <p:nvSpPr>
          <p:cNvPr id="87" name="Google Shape;87;p21"/>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8" name="Google Shape;88;p21"/>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9" name="Google Shape;8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0" name="Shape 90"/>
        <p:cNvGrpSpPr/>
        <p:nvPr/>
      </p:nvGrpSpPr>
      <p:grpSpPr>
        <a:xfrm>
          <a:off x="0" y="0"/>
          <a:ext cx="0" cy="0"/>
          <a:chOff x="0" y="0"/>
          <a:chExt cx="0" cy="0"/>
        </a:xfrm>
      </p:grpSpPr>
      <p:sp>
        <p:nvSpPr>
          <p:cNvPr id="91" name="Google Shape;91;p2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2" name="Google Shape;9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3" name="Shape 93"/>
        <p:cNvGrpSpPr/>
        <p:nvPr/>
      </p:nvGrpSpPr>
      <p:grpSpPr>
        <a:xfrm>
          <a:off x="0" y="0"/>
          <a:ext cx="0" cy="0"/>
          <a:chOff x="0" y="0"/>
          <a:chExt cx="0" cy="0"/>
        </a:xfrm>
      </p:grpSpPr>
      <p:sp>
        <p:nvSpPr>
          <p:cNvPr id="94" name="Google Shape;94;p2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6" name="Google Shape;96;p2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7" name="Google Shape;97;p2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8" name="Google Shape;9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sp>
        <p:nvSpPr>
          <p:cNvPr id="100" name="Google Shape;100;p24"/>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01" name="Google Shape;10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2" name="Shape 102"/>
        <p:cNvGrpSpPr/>
        <p:nvPr/>
      </p:nvGrpSpPr>
      <p:grpSpPr>
        <a:xfrm>
          <a:off x="0" y="0"/>
          <a:ext cx="0" cy="0"/>
          <a:chOff x="0" y="0"/>
          <a:chExt cx="0" cy="0"/>
        </a:xfrm>
      </p:grpSpPr>
      <p:sp>
        <p:nvSpPr>
          <p:cNvPr id="103" name="Google Shape;103;p2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4" name="Google Shape;104;p25"/>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5" name="Google Shape;10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sp>
        <p:nvSpPr>
          <p:cNvPr id="107" name="Google Shape;107;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57DADA"/>
        </a:solidFill>
      </p:bgPr>
    </p:bg>
    <p:spTree>
      <p:nvGrpSpPr>
        <p:cNvPr id="63" name="Shape 63"/>
        <p:cNvGrpSpPr/>
        <p:nvPr/>
      </p:nvGrpSpPr>
      <p:grpSpPr>
        <a:xfrm>
          <a:off x="0" y="0"/>
          <a:ext cx="0" cy="0"/>
          <a:chOff x="0" y="0"/>
          <a:chExt cx="0" cy="0"/>
        </a:xfrm>
      </p:grpSpPr>
      <p:sp>
        <p:nvSpPr>
          <p:cNvPr id="64" name="Google Shape;64;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5" name="Google Shape;65;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ww.ceopeducation.co.uk/parents/" TargetMode="External"/><Relationship Id="rId4" Type="http://schemas.openxmlformats.org/officeDocument/2006/relationships/hyperlink" Target="https://www.ceop.police.uk/Safety-Centr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www.amblefirst.northumberland.sch.uk/web"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7"/>
          <p:cNvPicPr preferRelativeResize="0"/>
          <p:nvPr/>
        </p:nvPicPr>
        <p:blipFill>
          <a:blip r:embed="rId3">
            <a:alphaModFix/>
          </a:blip>
          <a:stretch>
            <a:fillRect/>
          </a:stretch>
        </p:blipFill>
        <p:spPr>
          <a:xfrm>
            <a:off x="3241600" y="1221748"/>
            <a:ext cx="2323570" cy="2600175"/>
          </a:xfrm>
          <a:prstGeom prst="rect">
            <a:avLst/>
          </a:prstGeom>
          <a:noFill/>
          <a:ln>
            <a:noFill/>
          </a:ln>
        </p:spPr>
      </p:pic>
      <p:sp>
        <p:nvSpPr>
          <p:cNvPr id="113" name="Google Shape;113;p27"/>
          <p:cNvSpPr/>
          <p:nvPr/>
        </p:nvSpPr>
        <p:spPr>
          <a:xfrm>
            <a:off x="268000" y="230475"/>
            <a:ext cx="8577900" cy="745200"/>
          </a:xfrm>
          <a:prstGeom prst="frame">
            <a:avLst>
              <a:gd fmla="val 12500" name="adj1"/>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000FF"/>
                </a:solidFill>
                <a:latin typeface="Comic Sans MS"/>
                <a:ea typeface="Comic Sans MS"/>
                <a:cs typeface="Comic Sans MS"/>
                <a:sym typeface="Comic Sans MS"/>
              </a:rPr>
              <a:t>Respect</a:t>
            </a:r>
            <a:r>
              <a:rPr lang="en-GB" sz="3000">
                <a:latin typeface="Comic Sans MS"/>
                <a:ea typeface="Comic Sans MS"/>
                <a:cs typeface="Comic Sans MS"/>
                <a:sym typeface="Comic Sans MS"/>
              </a:rPr>
              <a:t>		</a:t>
            </a:r>
            <a:r>
              <a:rPr b="1" lang="en-GB" sz="3000">
                <a:solidFill>
                  <a:srgbClr val="FF0000"/>
                </a:solidFill>
                <a:latin typeface="Comic Sans MS"/>
                <a:ea typeface="Comic Sans MS"/>
                <a:cs typeface="Comic Sans MS"/>
                <a:sym typeface="Comic Sans MS"/>
              </a:rPr>
              <a:t>Happiness</a:t>
            </a:r>
            <a:r>
              <a:rPr lang="en-GB" sz="3000">
                <a:latin typeface="Comic Sans MS"/>
                <a:ea typeface="Comic Sans MS"/>
                <a:cs typeface="Comic Sans MS"/>
                <a:sym typeface="Comic Sans MS"/>
              </a:rPr>
              <a:t>			</a:t>
            </a:r>
            <a:r>
              <a:rPr b="1" lang="en-GB" sz="3000">
                <a:solidFill>
                  <a:srgbClr val="04D904"/>
                </a:solidFill>
                <a:latin typeface="Comic Sans MS"/>
                <a:ea typeface="Comic Sans MS"/>
                <a:cs typeface="Comic Sans MS"/>
                <a:sym typeface="Comic Sans MS"/>
              </a:rPr>
              <a:t>Growth</a:t>
            </a:r>
            <a:endParaRPr b="1" sz="3000">
              <a:solidFill>
                <a:srgbClr val="04D904"/>
              </a:solidFill>
              <a:latin typeface="Comic Sans MS"/>
              <a:ea typeface="Comic Sans MS"/>
              <a:cs typeface="Comic Sans MS"/>
              <a:sym typeface="Comic Sans MS"/>
            </a:endParaRPr>
          </a:p>
        </p:txBody>
      </p:sp>
      <p:sp>
        <p:nvSpPr>
          <p:cNvPr id="114" name="Google Shape;114;p27"/>
          <p:cNvSpPr/>
          <p:nvPr/>
        </p:nvSpPr>
        <p:spPr>
          <a:xfrm>
            <a:off x="283050" y="4068000"/>
            <a:ext cx="8577900" cy="745200"/>
          </a:xfrm>
          <a:prstGeom prst="frame">
            <a:avLst>
              <a:gd fmla="val 12500" name="adj1"/>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GB" sz="3200">
                <a:solidFill>
                  <a:schemeClr val="dk1"/>
                </a:solidFill>
                <a:latin typeface="Comic Sans MS"/>
                <a:ea typeface="Comic Sans MS"/>
                <a:cs typeface="Comic Sans MS"/>
                <a:sym typeface="Comic Sans MS"/>
              </a:rPr>
              <a:t>If you’re ready to try, you’re ready to fly. </a:t>
            </a:r>
            <a:endParaRPr i="1" sz="2900">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6"/>
          <p:cNvSpPr txBox="1"/>
          <p:nvPr>
            <p:ph type="title"/>
          </p:nvPr>
        </p:nvSpPr>
        <p:spPr>
          <a:xfrm>
            <a:off x="311700" y="274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020" u="sng">
                <a:latin typeface="Comic Sans MS"/>
                <a:ea typeface="Comic Sans MS"/>
                <a:cs typeface="Comic Sans MS"/>
                <a:sym typeface="Comic Sans MS"/>
              </a:rPr>
              <a:t>Uniform/PE days</a:t>
            </a:r>
            <a:endParaRPr b="1" sz="3020" u="sng">
              <a:latin typeface="Comic Sans MS"/>
              <a:ea typeface="Comic Sans MS"/>
              <a:cs typeface="Comic Sans MS"/>
              <a:sym typeface="Comic Sans MS"/>
            </a:endParaRPr>
          </a:p>
        </p:txBody>
      </p:sp>
      <p:sp>
        <p:nvSpPr>
          <p:cNvPr id="180" name="Google Shape;180;p36"/>
          <p:cNvSpPr txBox="1"/>
          <p:nvPr/>
        </p:nvSpPr>
        <p:spPr>
          <a:xfrm>
            <a:off x="622675" y="1080450"/>
            <a:ext cx="82995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Comic Sans MS"/>
                <a:ea typeface="Comic Sans MS"/>
                <a:cs typeface="Comic Sans MS"/>
                <a:sym typeface="Comic Sans MS"/>
              </a:rPr>
              <a:t>Our PE days this term are:</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GB" sz="1800">
                <a:latin typeface="Comic Sans MS"/>
                <a:ea typeface="Comic Sans MS"/>
                <a:cs typeface="Comic Sans MS"/>
                <a:sym typeface="Comic Sans MS"/>
              </a:rPr>
              <a:t>Year 1 Tuesday and Thursday</a:t>
            </a:r>
            <a:endParaRPr sz="1800">
              <a:latin typeface="Comic Sans MS"/>
              <a:ea typeface="Comic Sans MS"/>
              <a:cs typeface="Comic Sans MS"/>
              <a:sym typeface="Comic Sans MS"/>
            </a:endParaRPr>
          </a:p>
          <a:p>
            <a:pPr indent="-342900" lvl="0" marL="457200" rtl="0" algn="l">
              <a:spcBef>
                <a:spcPts val="0"/>
              </a:spcBef>
              <a:spcAft>
                <a:spcPts val="0"/>
              </a:spcAft>
              <a:buSzPts val="1800"/>
              <a:buFont typeface="Comic Sans MS"/>
              <a:buChar char="●"/>
            </a:pPr>
            <a:r>
              <a:rPr lang="en-GB" sz="1800">
                <a:latin typeface="Comic Sans MS"/>
                <a:ea typeface="Comic Sans MS"/>
                <a:cs typeface="Comic Sans MS"/>
                <a:sym typeface="Comic Sans MS"/>
              </a:rPr>
              <a:t>Year 2 Monday and Wednesday</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rPr lang="en-GB" sz="1800">
                <a:latin typeface="Comic Sans MS"/>
                <a:ea typeface="Comic Sans MS"/>
                <a:cs typeface="Comic Sans MS"/>
                <a:sym typeface="Comic Sans MS"/>
              </a:rPr>
              <a:t>PE days can change from term to term depending if children are working with the coaches from NUFC. We will let you know when PE days change.</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rPr lang="en-GB" sz="1800">
                <a:latin typeface="Comic Sans MS"/>
                <a:ea typeface="Comic Sans MS"/>
                <a:cs typeface="Comic Sans MS"/>
                <a:sym typeface="Comic Sans MS"/>
              </a:rPr>
              <a:t>Children need to wear the schools new PE kit that day which is; black leggings / joggers, trainers, a white t-shirt and plain black hoodie.</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rPr lang="en-GB" sz="1800">
                <a:latin typeface="Comic Sans MS"/>
                <a:ea typeface="Comic Sans MS"/>
                <a:cs typeface="Comic Sans MS"/>
                <a:sym typeface="Comic Sans MS"/>
              </a:rPr>
              <a:t>Jewellery must not be worn in school. Plastic earring retainers may be worn in place of earrings. </a:t>
            </a:r>
            <a:endParaRPr sz="1800">
              <a:latin typeface="Comic Sans MS"/>
              <a:ea typeface="Comic Sans MS"/>
              <a:cs typeface="Comic Sans MS"/>
              <a:sym typeface="Comic Sans MS"/>
            </a:endParaRPr>
          </a:p>
        </p:txBody>
      </p:sp>
      <p:pic>
        <p:nvPicPr>
          <p:cNvPr id="181" name="Google Shape;181;p36"/>
          <p:cNvPicPr preferRelativeResize="0"/>
          <p:nvPr/>
        </p:nvPicPr>
        <p:blipFill>
          <a:blip r:embed="rId3">
            <a:alphaModFix/>
          </a:blip>
          <a:stretch>
            <a:fillRect/>
          </a:stretch>
        </p:blipFill>
        <p:spPr>
          <a:xfrm>
            <a:off x="6929650" y="103663"/>
            <a:ext cx="886750" cy="914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7"/>
          <p:cNvSpPr txBox="1"/>
          <p:nvPr>
            <p:ph type="title"/>
          </p:nvPr>
        </p:nvSpPr>
        <p:spPr>
          <a:xfrm>
            <a:off x="294650" y="1891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020" u="sng">
                <a:latin typeface="Comic Sans MS"/>
                <a:ea typeface="Comic Sans MS"/>
                <a:cs typeface="Comic Sans MS"/>
                <a:sym typeface="Comic Sans MS"/>
              </a:rPr>
              <a:t>Online Safety</a:t>
            </a:r>
            <a:endParaRPr b="1" sz="3020" u="sng">
              <a:latin typeface="Comic Sans MS"/>
              <a:ea typeface="Comic Sans MS"/>
              <a:cs typeface="Comic Sans MS"/>
              <a:sym typeface="Comic Sans MS"/>
            </a:endParaRPr>
          </a:p>
        </p:txBody>
      </p:sp>
      <p:sp>
        <p:nvSpPr>
          <p:cNvPr id="187" name="Google Shape;187;p37"/>
          <p:cNvSpPr txBox="1"/>
          <p:nvPr/>
        </p:nvSpPr>
        <p:spPr>
          <a:xfrm>
            <a:off x="783625" y="2319350"/>
            <a:ext cx="73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3"/>
              </a:rPr>
              <a:t>https://www.ceopeducation.co.uk/parents/</a:t>
            </a:r>
            <a:endParaRPr/>
          </a:p>
        </p:txBody>
      </p:sp>
      <p:sp>
        <p:nvSpPr>
          <p:cNvPr id="188" name="Google Shape;188;p37"/>
          <p:cNvSpPr txBox="1"/>
          <p:nvPr/>
        </p:nvSpPr>
        <p:spPr>
          <a:xfrm>
            <a:off x="783625" y="1017238"/>
            <a:ext cx="7601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ic Sans MS"/>
                <a:ea typeface="Comic Sans MS"/>
                <a:cs typeface="Comic Sans MS"/>
                <a:sym typeface="Comic Sans MS"/>
              </a:rPr>
              <a:t>We teach </a:t>
            </a:r>
            <a:r>
              <a:rPr lang="en-GB">
                <a:latin typeface="Comic Sans MS"/>
                <a:ea typeface="Comic Sans MS"/>
                <a:cs typeface="Comic Sans MS"/>
                <a:sym typeface="Comic Sans MS"/>
              </a:rPr>
              <a:t>children</a:t>
            </a:r>
            <a:r>
              <a:rPr lang="en-GB">
                <a:latin typeface="Comic Sans MS"/>
                <a:ea typeface="Comic Sans MS"/>
                <a:cs typeface="Comic Sans MS"/>
                <a:sym typeface="Comic Sans MS"/>
              </a:rPr>
              <a:t> about online safety throughout the year and we also have a whole school </a:t>
            </a:r>
            <a:r>
              <a:rPr lang="en-GB">
                <a:latin typeface="Comic Sans MS"/>
                <a:ea typeface="Comic Sans MS"/>
                <a:cs typeface="Comic Sans MS"/>
                <a:sym typeface="Comic Sans MS"/>
              </a:rPr>
              <a:t>assembly</a:t>
            </a:r>
            <a:r>
              <a:rPr lang="en-GB">
                <a:latin typeface="Comic Sans MS"/>
                <a:ea typeface="Comic Sans MS"/>
                <a:cs typeface="Comic Sans MS"/>
                <a:sym typeface="Comic Sans MS"/>
              </a:rPr>
              <a:t> each half term covering a range of themes.  </a:t>
            </a:r>
            <a:endParaRPr>
              <a:latin typeface="Comic Sans MS"/>
              <a:ea typeface="Comic Sans MS"/>
              <a:cs typeface="Comic Sans MS"/>
              <a:sym typeface="Comic Sans MS"/>
            </a:endParaRPr>
          </a:p>
          <a:p>
            <a:pPr indent="0" lvl="0" marL="0" rtl="0" algn="l">
              <a:spcBef>
                <a:spcPts val="0"/>
              </a:spcBef>
              <a:spcAft>
                <a:spcPts val="0"/>
              </a:spcAft>
              <a:buNone/>
            </a:pPr>
            <a:r>
              <a:t/>
            </a:r>
            <a:endParaRPr>
              <a:latin typeface="Comic Sans MS"/>
              <a:ea typeface="Comic Sans MS"/>
              <a:cs typeface="Comic Sans MS"/>
              <a:sym typeface="Comic Sans MS"/>
            </a:endParaRPr>
          </a:p>
          <a:p>
            <a:pPr indent="0" lvl="0" marL="0" rtl="0" algn="l">
              <a:spcBef>
                <a:spcPts val="0"/>
              </a:spcBef>
              <a:spcAft>
                <a:spcPts val="0"/>
              </a:spcAft>
              <a:buNone/>
            </a:pPr>
            <a:r>
              <a:rPr lang="en-GB">
                <a:latin typeface="Comic Sans MS"/>
                <a:ea typeface="Comic Sans MS"/>
                <a:cs typeface="Comic Sans MS"/>
                <a:sym typeface="Comic Sans MS"/>
              </a:rPr>
              <a:t>If you have any concerns about online safety or need general advice…</a:t>
            </a:r>
            <a:endParaRPr>
              <a:latin typeface="Comic Sans MS"/>
              <a:ea typeface="Comic Sans MS"/>
              <a:cs typeface="Comic Sans MS"/>
              <a:sym typeface="Comic Sans MS"/>
            </a:endParaRPr>
          </a:p>
        </p:txBody>
      </p:sp>
      <p:sp>
        <p:nvSpPr>
          <p:cNvPr id="189" name="Google Shape;189;p37"/>
          <p:cNvSpPr txBox="1"/>
          <p:nvPr/>
        </p:nvSpPr>
        <p:spPr>
          <a:xfrm>
            <a:off x="853000" y="3449300"/>
            <a:ext cx="442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4"/>
              </a:rPr>
              <a:t>https://www.ceop.police.uk/Safety-Centre/</a:t>
            </a:r>
            <a:endParaRPr/>
          </a:p>
        </p:txBody>
      </p:sp>
      <p:sp>
        <p:nvSpPr>
          <p:cNvPr id="190" name="Google Shape;190;p37"/>
          <p:cNvSpPr txBox="1"/>
          <p:nvPr/>
        </p:nvSpPr>
        <p:spPr>
          <a:xfrm>
            <a:off x="783625" y="2801738"/>
            <a:ext cx="760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ic Sans MS"/>
                <a:ea typeface="Comic Sans MS"/>
                <a:cs typeface="Comic Sans MS"/>
                <a:sym typeface="Comic Sans MS"/>
              </a:rPr>
              <a:t>To report any concerns/incidences regarding your child’s safety:</a:t>
            </a:r>
            <a:endParaRPr>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8"/>
          <p:cNvSpPr txBox="1"/>
          <p:nvPr>
            <p:ph type="title"/>
          </p:nvPr>
        </p:nvSpPr>
        <p:spPr>
          <a:xfrm>
            <a:off x="158725" y="2909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020" u="sng">
                <a:latin typeface="Comic Sans MS"/>
                <a:ea typeface="Comic Sans MS"/>
                <a:cs typeface="Comic Sans MS"/>
                <a:sym typeface="Comic Sans MS"/>
              </a:rPr>
              <a:t>Curriculum</a:t>
            </a:r>
            <a:endParaRPr b="1" sz="3020" u="sng">
              <a:latin typeface="Comic Sans MS"/>
              <a:ea typeface="Comic Sans MS"/>
              <a:cs typeface="Comic Sans MS"/>
              <a:sym typeface="Comic Sans MS"/>
            </a:endParaRPr>
          </a:p>
        </p:txBody>
      </p:sp>
      <p:sp>
        <p:nvSpPr>
          <p:cNvPr id="196" name="Google Shape;196;p38"/>
          <p:cNvSpPr txBox="1"/>
          <p:nvPr/>
        </p:nvSpPr>
        <p:spPr>
          <a:xfrm>
            <a:off x="110200" y="44825"/>
            <a:ext cx="426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3"/>
              </a:rPr>
              <a:t>http://www.amblefirst.northumberland.sch.uk/web</a:t>
            </a:r>
            <a:endParaRPr/>
          </a:p>
        </p:txBody>
      </p:sp>
      <p:sp>
        <p:nvSpPr>
          <p:cNvPr id="197" name="Google Shape;197;p38"/>
          <p:cNvSpPr txBox="1"/>
          <p:nvPr/>
        </p:nvSpPr>
        <p:spPr>
          <a:xfrm>
            <a:off x="1198350" y="3813875"/>
            <a:ext cx="6986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All of the information you need about school is available on our website.  </a:t>
            </a:r>
            <a:br>
              <a:rPr lang="en-GB"/>
            </a:br>
            <a:r>
              <a:rPr lang="en-GB"/>
              <a:t>There is a ‘curriculum’ tab where you will find the class pages</a:t>
            </a:r>
            <a:endParaRPr/>
          </a:p>
        </p:txBody>
      </p:sp>
      <p:grpSp>
        <p:nvGrpSpPr>
          <p:cNvPr id="198" name="Google Shape;198;p38"/>
          <p:cNvGrpSpPr/>
          <p:nvPr/>
        </p:nvGrpSpPr>
        <p:grpSpPr>
          <a:xfrm>
            <a:off x="353875" y="968451"/>
            <a:ext cx="8582263" cy="2918882"/>
            <a:chOff x="152400" y="1170125"/>
            <a:chExt cx="6874060" cy="2574878"/>
          </a:xfrm>
        </p:grpSpPr>
        <p:pic>
          <p:nvPicPr>
            <p:cNvPr id="199" name="Google Shape;199;p38"/>
            <p:cNvPicPr preferRelativeResize="0"/>
            <p:nvPr/>
          </p:nvPicPr>
          <p:blipFill>
            <a:blip r:embed="rId4">
              <a:alphaModFix/>
            </a:blip>
            <a:stretch>
              <a:fillRect/>
            </a:stretch>
          </p:blipFill>
          <p:spPr>
            <a:xfrm>
              <a:off x="152400" y="1170125"/>
              <a:ext cx="6874060" cy="2325425"/>
            </a:xfrm>
            <a:prstGeom prst="rect">
              <a:avLst/>
            </a:prstGeom>
            <a:noFill/>
            <a:ln>
              <a:noFill/>
            </a:ln>
          </p:spPr>
        </p:pic>
        <p:sp>
          <p:nvSpPr>
            <p:cNvPr id="200" name="Google Shape;200;p38"/>
            <p:cNvSpPr/>
            <p:nvPr/>
          </p:nvSpPr>
          <p:spPr>
            <a:xfrm>
              <a:off x="3602825" y="2690275"/>
              <a:ext cx="973674" cy="1054728"/>
            </a:xfrm>
            <a:prstGeom prst="irregularSeal1">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9"/>
          <p:cNvSpPr txBox="1"/>
          <p:nvPr>
            <p:ph type="title"/>
          </p:nvPr>
        </p:nvSpPr>
        <p:spPr>
          <a:xfrm>
            <a:off x="311700" y="274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020" u="sng">
                <a:latin typeface="Comic Sans MS"/>
                <a:ea typeface="Comic Sans MS"/>
                <a:cs typeface="Comic Sans MS"/>
                <a:sym typeface="Comic Sans MS"/>
              </a:rPr>
              <a:t>New Whole-School Behaviour Policy</a:t>
            </a:r>
            <a:endParaRPr b="1" sz="3020" u="sng">
              <a:latin typeface="Comic Sans MS"/>
              <a:ea typeface="Comic Sans MS"/>
              <a:cs typeface="Comic Sans MS"/>
              <a:sym typeface="Comic Sans MS"/>
            </a:endParaRPr>
          </a:p>
        </p:txBody>
      </p:sp>
      <p:sp>
        <p:nvSpPr>
          <p:cNvPr id="206" name="Google Shape;206;p39"/>
          <p:cNvSpPr txBox="1"/>
          <p:nvPr/>
        </p:nvSpPr>
        <p:spPr>
          <a:xfrm>
            <a:off x="1122225" y="1167900"/>
            <a:ext cx="7035600" cy="37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1"/>
                </a:solidFill>
                <a:latin typeface="Comic Sans MS"/>
                <a:ea typeface="Comic Sans MS"/>
                <a:cs typeface="Comic Sans MS"/>
                <a:sym typeface="Comic Sans MS"/>
              </a:rPr>
              <a:t>We have 3 new rules to help everyone learn and feel happy:</a:t>
            </a:r>
            <a:endParaRPr sz="3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Clr>
                <a:schemeClr val="dk1"/>
              </a:buClr>
              <a:buSzPts val="3000"/>
              <a:buFont typeface="Comic Sans MS"/>
              <a:buChar char="•"/>
            </a:pPr>
            <a:r>
              <a:rPr lang="en-GB" sz="3000">
                <a:solidFill>
                  <a:schemeClr val="dk1"/>
                </a:solidFill>
                <a:latin typeface="Comic Sans MS"/>
                <a:ea typeface="Comic Sans MS"/>
                <a:cs typeface="Comic Sans MS"/>
                <a:sym typeface="Comic Sans MS"/>
              </a:rPr>
              <a:t>✅ Be Ready</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Clr>
                <a:schemeClr val="dk1"/>
              </a:buClr>
              <a:buSzPts val="3000"/>
              <a:buFont typeface="Comic Sans MS"/>
              <a:buChar char="•"/>
            </a:pPr>
            <a:r>
              <a:rPr lang="en-GB" sz="3000">
                <a:solidFill>
                  <a:schemeClr val="dk1"/>
                </a:solidFill>
                <a:latin typeface="Comic Sans MS"/>
                <a:ea typeface="Comic Sans MS"/>
                <a:cs typeface="Comic Sans MS"/>
                <a:sym typeface="Comic Sans MS"/>
              </a:rPr>
              <a:t>✅ Be Respectful</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Clr>
                <a:schemeClr val="dk1"/>
              </a:buClr>
              <a:buSzPts val="3000"/>
              <a:buFont typeface="Comic Sans MS"/>
              <a:buChar char="•"/>
            </a:pPr>
            <a:r>
              <a:rPr lang="en-GB" sz="3000">
                <a:solidFill>
                  <a:schemeClr val="dk1"/>
                </a:solidFill>
                <a:latin typeface="Comic Sans MS"/>
                <a:ea typeface="Comic Sans MS"/>
                <a:cs typeface="Comic Sans MS"/>
                <a:sym typeface="Comic Sans MS"/>
              </a:rPr>
              <a:t>✅ Be Safe</a:t>
            </a:r>
            <a:endParaRPr sz="3000">
              <a:solidFill>
                <a:schemeClr val="dk2"/>
              </a:solidFill>
              <a:latin typeface="Comic Sans MS"/>
              <a:ea typeface="Comic Sans MS"/>
              <a:cs typeface="Comic Sans MS"/>
              <a:sym typeface="Comic Sans MS"/>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0"/>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GB" sz="4400">
                <a:solidFill>
                  <a:schemeClr val="dk1"/>
                </a:solidFill>
                <a:latin typeface="Calibri"/>
                <a:ea typeface="Calibri"/>
                <a:cs typeface="Calibri"/>
                <a:sym typeface="Calibri"/>
              </a:rPr>
              <a:t>✅ </a:t>
            </a:r>
            <a:r>
              <a:rPr lang="en-GB" sz="4400">
                <a:solidFill>
                  <a:schemeClr val="dk1"/>
                </a:solidFill>
                <a:latin typeface="Comic Sans MS"/>
                <a:ea typeface="Comic Sans MS"/>
                <a:cs typeface="Comic Sans MS"/>
                <a:sym typeface="Comic Sans MS"/>
              </a:rPr>
              <a:t>Be Ready</a:t>
            </a:r>
            <a:endParaRPr>
              <a:latin typeface="Comic Sans MS"/>
              <a:ea typeface="Comic Sans MS"/>
              <a:cs typeface="Comic Sans MS"/>
              <a:sym typeface="Comic Sans MS"/>
            </a:endParaRPr>
          </a:p>
        </p:txBody>
      </p:sp>
      <p:sp>
        <p:nvSpPr>
          <p:cNvPr id="212" name="Google Shape;212;p40"/>
          <p:cNvSpPr txBox="1"/>
          <p:nvPr>
            <p:ph idx="1" type="body"/>
          </p:nvPr>
        </p:nvSpPr>
        <p:spPr>
          <a:xfrm>
            <a:off x="457200" y="900131"/>
            <a:ext cx="8229600" cy="3725700"/>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solidFill>
                <a:schemeClr val="dk1"/>
              </a:solidFill>
              <a:latin typeface="Comic Sans MS"/>
              <a:ea typeface="Comic Sans MS"/>
              <a:cs typeface="Comic Sans MS"/>
              <a:sym typeface="Comic Sans MS"/>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Be Ready means:</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 Bring what you need to school</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 Listen carefully</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 Be ready to learn and try your best</a:t>
            </a:r>
            <a:endParaRPr sz="3000">
              <a:solidFill>
                <a:schemeClr val="dk1"/>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GB" sz="4400">
                <a:solidFill>
                  <a:schemeClr val="dk1"/>
                </a:solidFill>
                <a:latin typeface="Calibri"/>
                <a:ea typeface="Calibri"/>
                <a:cs typeface="Calibri"/>
                <a:sym typeface="Calibri"/>
              </a:rPr>
              <a:t>✅ </a:t>
            </a:r>
            <a:r>
              <a:rPr lang="en-GB" sz="4400">
                <a:solidFill>
                  <a:schemeClr val="dk1"/>
                </a:solidFill>
                <a:latin typeface="Comic Sans MS"/>
                <a:ea typeface="Comic Sans MS"/>
                <a:cs typeface="Comic Sans MS"/>
                <a:sym typeface="Comic Sans MS"/>
              </a:rPr>
              <a:t>Be Respectful</a:t>
            </a:r>
            <a:endParaRPr>
              <a:latin typeface="Comic Sans MS"/>
              <a:ea typeface="Comic Sans MS"/>
              <a:cs typeface="Comic Sans MS"/>
              <a:sym typeface="Comic Sans MS"/>
            </a:endParaRPr>
          </a:p>
        </p:txBody>
      </p:sp>
      <p:sp>
        <p:nvSpPr>
          <p:cNvPr id="218" name="Google Shape;218;p41"/>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Be Respectful means:</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 Be kind to everyone</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 Use polite words</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 Take turns and share</a:t>
            </a:r>
            <a:endParaRPr sz="3000">
              <a:solidFill>
                <a:schemeClr val="dk1"/>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2"/>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GB" sz="4400">
                <a:solidFill>
                  <a:schemeClr val="dk1"/>
                </a:solidFill>
                <a:latin typeface="Calibri"/>
                <a:ea typeface="Calibri"/>
                <a:cs typeface="Calibri"/>
                <a:sym typeface="Calibri"/>
              </a:rPr>
              <a:t>✅ </a:t>
            </a:r>
            <a:r>
              <a:rPr lang="en-GB" sz="4400">
                <a:solidFill>
                  <a:schemeClr val="dk1"/>
                </a:solidFill>
                <a:latin typeface="Comic Sans MS"/>
                <a:ea typeface="Comic Sans MS"/>
                <a:cs typeface="Comic Sans MS"/>
                <a:sym typeface="Comic Sans MS"/>
              </a:rPr>
              <a:t>Be Safe</a:t>
            </a:r>
            <a:endParaRPr>
              <a:latin typeface="Comic Sans MS"/>
              <a:ea typeface="Comic Sans MS"/>
              <a:cs typeface="Comic Sans MS"/>
              <a:sym typeface="Comic Sans MS"/>
            </a:endParaRPr>
          </a:p>
        </p:txBody>
      </p:sp>
      <p:sp>
        <p:nvSpPr>
          <p:cNvPr id="224" name="Google Shape;224;p42"/>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Be Safe means:</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 Walk inside the school</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 Tell an adult if something’s wrong</a:t>
            </a:r>
            <a:endParaRPr sz="3000">
              <a:solidFill>
                <a:schemeClr val="dk1"/>
              </a:solidFill>
              <a:latin typeface="Comic Sans MS"/>
              <a:ea typeface="Comic Sans MS"/>
              <a:cs typeface="Comic Sans MS"/>
              <a:sym typeface="Comic Sans MS"/>
            </a:endParaRPr>
          </a:p>
          <a:p>
            <a:pPr indent="-381000" lvl="0" marL="342900" rtl="0" algn="l">
              <a:spcBef>
                <a:spcPts val="480"/>
              </a:spcBef>
              <a:spcAft>
                <a:spcPts val="0"/>
              </a:spcAft>
              <a:buSzPts val="3000"/>
              <a:buFont typeface="Comic Sans MS"/>
              <a:buChar char="•"/>
            </a:pPr>
            <a:r>
              <a:rPr lang="en-GB" sz="3000">
                <a:solidFill>
                  <a:schemeClr val="dk1"/>
                </a:solidFill>
                <a:latin typeface="Comic Sans MS"/>
                <a:ea typeface="Comic Sans MS"/>
                <a:cs typeface="Comic Sans MS"/>
                <a:sym typeface="Comic Sans MS"/>
              </a:rPr>
              <a:t>🤲 Keep hands and feet to yourself</a:t>
            </a:r>
            <a:endParaRPr sz="3000">
              <a:solidFill>
                <a:schemeClr val="dk1"/>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3"/>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solidFill>
                  <a:schemeClr val="dk1"/>
                </a:solidFill>
                <a:latin typeface="Comic Sans MS"/>
                <a:ea typeface="Comic Sans MS"/>
                <a:cs typeface="Comic Sans MS"/>
                <a:sym typeface="Comic Sans MS"/>
              </a:rPr>
              <a:t>What Happens if You Forget the Rules</a:t>
            </a:r>
            <a:endParaRPr>
              <a:latin typeface="Comic Sans MS"/>
              <a:ea typeface="Comic Sans MS"/>
              <a:cs typeface="Comic Sans MS"/>
              <a:sym typeface="Comic Sans MS"/>
            </a:endParaRPr>
          </a:p>
        </p:txBody>
      </p:sp>
      <p:sp>
        <p:nvSpPr>
          <p:cNvPr id="230" name="Google Shape;230;p43"/>
          <p:cNvSpPr txBox="1"/>
          <p:nvPr>
            <p:ph idx="1" type="body"/>
          </p:nvPr>
        </p:nvSpPr>
        <p:spPr>
          <a:xfrm>
            <a:off x="457200" y="1519963"/>
            <a:ext cx="8229600" cy="254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Font typeface="Comic Sans MS"/>
              <a:buChar char="•"/>
            </a:pPr>
            <a:r>
              <a:rPr lang="en-GB" sz="3200">
                <a:solidFill>
                  <a:schemeClr val="dk1"/>
                </a:solidFill>
                <a:latin typeface="Comic Sans MS"/>
                <a:ea typeface="Comic Sans MS"/>
                <a:cs typeface="Comic Sans MS"/>
                <a:sym typeface="Comic Sans MS"/>
              </a:rPr>
              <a:t>😟 Sometimes we make mistakes. That’s OK — it’s how we learn!</a:t>
            </a:r>
            <a:endParaRPr sz="32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3200">
              <a:solidFill>
                <a:schemeClr val="dk1"/>
              </a:solidFill>
              <a:latin typeface="Comic Sans MS"/>
              <a:ea typeface="Comic Sans MS"/>
              <a:cs typeface="Comic Sans MS"/>
              <a:sym typeface="Comic Sans MS"/>
            </a:endParaRPr>
          </a:p>
          <a:p>
            <a:pPr indent="-342900" lvl="0" marL="342900" rtl="0" algn="l">
              <a:spcBef>
                <a:spcPts val="640"/>
              </a:spcBef>
              <a:spcAft>
                <a:spcPts val="0"/>
              </a:spcAft>
              <a:buClr>
                <a:schemeClr val="dk1"/>
              </a:buClr>
              <a:buSzPts val="3200"/>
              <a:buFont typeface="Comic Sans MS"/>
              <a:buChar char="•"/>
            </a:pPr>
            <a:r>
              <a:rPr lang="en-GB" sz="3200">
                <a:solidFill>
                  <a:schemeClr val="dk1"/>
                </a:solidFill>
                <a:latin typeface="Comic Sans MS"/>
                <a:ea typeface="Comic Sans MS"/>
                <a:cs typeface="Comic Sans MS"/>
                <a:sym typeface="Comic Sans MS"/>
              </a:rPr>
              <a:t>Here’s what happens …</a:t>
            </a:r>
            <a:endParaRPr>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44"/>
          <p:cNvPicPr preferRelativeResize="0"/>
          <p:nvPr/>
        </p:nvPicPr>
        <p:blipFill>
          <a:blip r:embed="rId3">
            <a:alphaModFix/>
          </a:blip>
          <a:stretch>
            <a:fillRect/>
          </a:stretch>
        </p:blipFill>
        <p:spPr>
          <a:xfrm>
            <a:off x="2478098" y="0"/>
            <a:ext cx="4187805" cy="5143501"/>
          </a:xfrm>
          <a:prstGeom prst="rect">
            <a:avLst/>
          </a:prstGeom>
          <a:noFill/>
          <a:ln>
            <a:noFill/>
          </a:ln>
        </p:spPr>
      </p:pic>
      <p:sp>
        <p:nvSpPr>
          <p:cNvPr id="236" name="Google Shape;236;p44"/>
          <p:cNvSpPr txBox="1"/>
          <p:nvPr/>
        </p:nvSpPr>
        <p:spPr>
          <a:xfrm>
            <a:off x="171150" y="272375"/>
            <a:ext cx="2128800" cy="8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Comic Sans MS"/>
                <a:ea typeface="Comic Sans MS"/>
                <a:cs typeface="Comic Sans MS"/>
                <a:sym typeface="Comic Sans MS"/>
              </a:rPr>
              <a:t>Staged </a:t>
            </a:r>
            <a:r>
              <a:rPr lang="en-GB" sz="1800">
                <a:solidFill>
                  <a:schemeClr val="dk1"/>
                </a:solidFill>
                <a:latin typeface="Comic Sans MS"/>
                <a:ea typeface="Comic Sans MS"/>
                <a:cs typeface="Comic Sans MS"/>
                <a:sym typeface="Comic Sans MS"/>
              </a:rPr>
              <a:t>response</a:t>
            </a:r>
            <a:r>
              <a:rPr lang="en-GB" sz="1800">
                <a:solidFill>
                  <a:schemeClr val="dk1"/>
                </a:solidFill>
                <a:latin typeface="Comic Sans MS"/>
                <a:ea typeface="Comic Sans MS"/>
                <a:cs typeface="Comic Sans MS"/>
                <a:sym typeface="Comic Sans MS"/>
              </a:rPr>
              <a:t> </a:t>
            </a:r>
            <a:endParaRPr sz="1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rtl="0" algn="l">
              <a:spcBef>
                <a:spcPts val="0"/>
              </a:spcBef>
              <a:spcAft>
                <a:spcPts val="0"/>
              </a:spcAft>
              <a:buNone/>
            </a:pPr>
            <a:r>
              <a:rPr lang="en-GB" sz="1800">
                <a:solidFill>
                  <a:schemeClr val="dk1"/>
                </a:solidFill>
                <a:latin typeface="Comic Sans MS"/>
                <a:ea typeface="Comic Sans MS"/>
                <a:cs typeface="Comic Sans MS"/>
                <a:sym typeface="Comic Sans MS"/>
              </a:rPr>
              <a:t>For if you forget the rules.</a:t>
            </a:r>
            <a:endParaRPr sz="1800">
              <a:solidFill>
                <a:schemeClr val="dk1"/>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020" u="sng">
                <a:latin typeface="Comic Sans MS"/>
                <a:ea typeface="Comic Sans MS"/>
                <a:cs typeface="Comic Sans MS"/>
                <a:sym typeface="Comic Sans MS"/>
              </a:rPr>
              <a:t>Any Questions?</a:t>
            </a:r>
            <a:endParaRPr b="1" sz="3020" u="sng">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8"/>
          <p:cNvPicPr preferRelativeResize="0"/>
          <p:nvPr/>
        </p:nvPicPr>
        <p:blipFill>
          <a:blip r:embed="rId3">
            <a:alphaModFix/>
          </a:blip>
          <a:stretch>
            <a:fillRect/>
          </a:stretch>
        </p:blipFill>
        <p:spPr>
          <a:xfrm>
            <a:off x="3241600" y="1221748"/>
            <a:ext cx="2323570" cy="2600175"/>
          </a:xfrm>
          <a:prstGeom prst="rect">
            <a:avLst/>
          </a:prstGeom>
          <a:noFill/>
          <a:ln>
            <a:noFill/>
          </a:ln>
        </p:spPr>
      </p:pic>
      <p:sp>
        <p:nvSpPr>
          <p:cNvPr id="120" name="Google Shape;120;p28"/>
          <p:cNvSpPr/>
          <p:nvPr/>
        </p:nvSpPr>
        <p:spPr>
          <a:xfrm>
            <a:off x="268000" y="230475"/>
            <a:ext cx="8577900" cy="745200"/>
          </a:xfrm>
          <a:prstGeom prst="frame">
            <a:avLst>
              <a:gd fmla="val 12500" name="adj1"/>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000FF"/>
                </a:solidFill>
                <a:latin typeface="Comic Sans MS"/>
                <a:ea typeface="Comic Sans MS"/>
                <a:cs typeface="Comic Sans MS"/>
                <a:sym typeface="Comic Sans MS"/>
              </a:rPr>
              <a:t>Respect</a:t>
            </a:r>
            <a:r>
              <a:rPr lang="en-GB" sz="3000">
                <a:latin typeface="Comic Sans MS"/>
                <a:ea typeface="Comic Sans MS"/>
                <a:cs typeface="Comic Sans MS"/>
                <a:sym typeface="Comic Sans MS"/>
              </a:rPr>
              <a:t>		</a:t>
            </a:r>
            <a:r>
              <a:rPr b="1" lang="en-GB" sz="3000">
                <a:solidFill>
                  <a:srgbClr val="FF0000"/>
                </a:solidFill>
                <a:latin typeface="Comic Sans MS"/>
                <a:ea typeface="Comic Sans MS"/>
                <a:cs typeface="Comic Sans MS"/>
                <a:sym typeface="Comic Sans MS"/>
              </a:rPr>
              <a:t>Happiness</a:t>
            </a:r>
            <a:r>
              <a:rPr lang="en-GB" sz="3000">
                <a:latin typeface="Comic Sans MS"/>
                <a:ea typeface="Comic Sans MS"/>
                <a:cs typeface="Comic Sans MS"/>
                <a:sym typeface="Comic Sans MS"/>
              </a:rPr>
              <a:t>			</a:t>
            </a:r>
            <a:r>
              <a:rPr b="1" lang="en-GB" sz="3000">
                <a:solidFill>
                  <a:srgbClr val="04D904"/>
                </a:solidFill>
                <a:latin typeface="Comic Sans MS"/>
                <a:ea typeface="Comic Sans MS"/>
                <a:cs typeface="Comic Sans MS"/>
                <a:sym typeface="Comic Sans MS"/>
              </a:rPr>
              <a:t>Growth</a:t>
            </a:r>
            <a:endParaRPr b="1" sz="3000">
              <a:solidFill>
                <a:srgbClr val="04D904"/>
              </a:solidFill>
              <a:latin typeface="Comic Sans MS"/>
              <a:ea typeface="Comic Sans MS"/>
              <a:cs typeface="Comic Sans MS"/>
              <a:sym typeface="Comic Sans MS"/>
            </a:endParaRPr>
          </a:p>
        </p:txBody>
      </p:sp>
      <p:sp>
        <p:nvSpPr>
          <p:cNvPr id="121" name="Google Shape;121;p28"/>
          <p:cNvSpPr/>
          <p:nvPr/>
        </p:nvSpPr>
        <p:spPr>
          <a:xfrm>
            <a:off x="283050" y="4068000"/>
            <a:ext cx="8577900" cy="745200"/>
          </a:xfrm>
          <a:prstGeom prst="frame">
            <a:avLst>
              <a:gd fmla="val 12500" name="adj1"/>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i="1" lang="en-GB" sz="3200">
                <a:solidFill>
                  <a:schemeClr val="dk1"/>
                </a:solidFill>
                <a:latin typeface="Comic Sans MS"/>
                <a:ea typeface="Comic Sans MS"/>
                <a:cs typeface="Comic Sans MS"/>
                <a:sym typeface="Comic Sans MS"/>
              </a:rPr>
              <a:t>Key Stage 1 2025-26</a:t>
            </a:r>
            <a:endParaRPr i="1" sz="29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020" u="sng">
                <a:latin typeface="Comic Sans MS"/>
                <a:ea typeface="Comic Sans MS"/>
                <a:cs typeface="Comic Sans MS"/>
                <a:sym typeface="Comic Sans MS"/>
              </a:rPr>
              <a:t>Teachers</a:t>
            </a:r>
            <a:endParaRPr sz="3020" u="sng">
              <a:latin typeface="Comic Sans MS"/>
              <a:ea typeface="Comic Sans MS"/>
              <a:cs typeface="Comic Sans MS"/>
              <a:sym typeface="Comic Sans MS"/>
            </a:endParaRPr>
          </a:p>
        </p:txBody>
      </p:sp>
      <p:sp>
        <p:nvSpPr>
          <p:cNvPr id="127" name="Google Shape;127;p29"/>
          <p:cNvSpPr txBox="1"/>
          <p:nvPr>
            <p:ph idx="1" type="body"/>
          </p:nvPr>
        </p:nvSpPr>
        <p:spPr>
          <a:xfrm>
            <a:off x="311700" y="1165325"/>
            <a:ext cx="8520600" cy="3901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sz="2400">
                <a:solidFill>
                  <a:schemeClr val="dk1"/>
                </a:solidFill>
                <a:latin typeface="Comic Sans MS"/>
                <a:ea typeface="Comic Sans MS"/>
                <a:cs typeface="Comic Sans MS"/>
                <a:sym typeface="Comic Sans MS"/>
              </a:rPr>
              <a:t>Year 1</a:t>
            </a:r>
            <a:endParaRPr sz="2400">
              <a:solidFill>
                <a:schemeClr val="dk1"/>
              </a:solidFill>
              <a:latin typeface="Comic Sans MS"/>
              <a:ea typeface="Comic Sans MS"/>
              <a:cs typeface="Comic Sans MS"/>
              <a:sym typeface="Comic Sans MS"/>
            </a:endParaRPr>
          </a:p>
          <a:p>
            <a:pPr indent="0" lvl="0" marL="0" rtl="0" algn="l">
              <a:spcBef>
                <a:spcPts val="1200"/>
              </a:spcBef>
              <a:spcAft>
                <a:spcPts val="0"/>
              </a:spcAft>
              <a:buNone/>
            </a:pPr>
            <a:r>
              <a:rPr lang="en-GB" sz="2400">
                <a:solidFill>
                  <a:schemeClr val="dk1"/>
                </a:solidFill>
                <a:latin typeface="Comic Sans MS"/>
                <a:ea typeface="Comic Sans MS"/>
                <a:cs typeface="Comic Sans MS"/>
                <a:sym typeface="Comic Sans MS"/>
              </a:rPr>
              <a:t>Mrs Hunter / Miss Wilkie</a:t>
            </a:r>
            <a:endParaRPr sz="2400">
              <a:solidFill>
                <a:schemeClr val="dk1"/>
              </a:solidFill>
              <a:latin typeface="Comic Sans MS"/>
              <a:ea typeface="Comic Sans MS"/>
              <a:cs typeface="Comic Sans MS"/>
              <a:sym typeface="Comic Sans MS"/>
            </a:endParaRPr>
          </a:p>
          <a:p>
            <a:pPr indent="0" lvl="0" marL="0" rtl="0" algn="l">
              <a:spcBef>
                <a:spcPts val="1200"/>
              </a:spcBef>
              <a:spcAft>
                <a:spcPts val="0"/>
              </a:spcAft>
              <a:buNone/>
            </a:pPr>
            <a:r>
              <a:rPr lang="en-GB" sz="2400">
                <a:solidFill>
                  <a:schemeClr val="dk1"/>
                </a:solidFill>
                <a:latin typeface="Comic Sans MS"/>
                <a:ea typeface="Comic Sans MS"/>
                <a:cs typeface="Comic Sans MS"/>
                <a:sym typeface="Comic Sans MS"/>
              </a:rPr>
              <a:t>Supported by Mrs Brown</a:t>
            </a:r>
            <a:endParaRPr sz="2400">
              <a:solidFill>
                <a:schemeClr val="dk1"/>
              </a:solidFill>
              <a:latin typeface="Comic Sans MS"/>
              <a:ea typeface="Comic Sans MS"/>
              <a:cs typeface="Comic Sans MS"/>
              <a:sym typeface="Comic Sans MS"/>
            </a:endParaRPr>
          </a:p>
          <a:p>
            <a:pPr indent="0" lvl="0" marL="0" rtl="0" algn="l">
              <a:spcBef>
                <a:spcPts val="1200"/>
              </a:spcBef>
              <a:spcAft>
                <a:spcPts val="0"/>
              </a:spcAft>
              <a:buNone/>
            </a:pPr>
            <a:r>
              <a:t/>
            </a:r>
            <a:endParaRPr sz="2400">
              <a:solidFill>
                <a:schemeClr val="dk1"/>
              </a:solidFill>
              <a:latin typeface="Comic Sans MS"/>
              <a:ea typeface="Comic Sans MS"/>
              <a:cs typeface="Comic Sans MS"/>
              <a:sym typeface="Comic Sans MS"/>
            </a:endParaRPr>
          </a:p>
          <a:p>
            <a:pPr indent="0" lvl="0" marL="0" rtl="0" algn="l">
              <a:spcBef>
                <a:spcPts val="1200"/>
              </a:spcBef>
              <a:spcAft>
                <a:spcPts val="0"/>
              </a:spcAft>
              <a:buNone/>
            </a:pPr>
            <a:r>
              <a:rPr lang="en-GB" sz="2400">
                <a:solidFill>
                  <a:schemeClr val="dk1"/>
                </a:solidFill>
                <a:latin typeface="Comic Sans MS"/>
                <a:ea typeface="Comic Sans MS"/>
                <a:cs typeface="Comic Sans MS"/>
                <a:sym typeface="Comic Sans MS"/>
              </a:rPr>
              <a:t>Year 2</a:t>
            </a:r>
            <a:endParaRPr sz="2400">
              <a:solidFill>
                <a:schemeClr val="dk1"/>
              </a:solidFill>
              <a:latin typeface="Comic Sans MS"/>
              <a:ea typeface="Comic Sans MS"/>
              <a:cs typeface="Comic Sans MS"/>
              <a:sym typeface="Comic Sans MS"/>
            </a:endParaRPr>
          </a:p>
          <a:p>
            <a:pPr indent="0" lvl="0" marL="0" rtl="0" algn="l">
              <a:spcBef>
                <a:spcPts val="1200"/>
              </a:spcBef>
              <a:spcAft>
                <a:spcPts val="0"/>
              </a:spcAft>
              <a:buNone/>
            </a:pPr>
            <a:r>
              <a:rPr lang="en-GB" sz="2400">
                <a:solidFill>
                  <a:schemeClr val="dk1"/>
                </a:solidFill>
                <a:latin typeface="Comic Sans MS"/>
                <a:ea typeface="Comic Sans MS"/>
                <a:cs typeface="Comic Sans MS"/>
                <a:sym typeface="Comic Sans MS"/>
              </a:rPr>
              <a:t>Mrs Balding / Miss Wilkie</a:t>
            </a:r>
            <a:endParaRPr sz="2400">
              <a:solidFill>
                <a:schemeClr val="dk1"/>
              </a:solidFill>
              <a:latin typeface="Comic Sans MS"/>
              <a:ea typeface="Comic Sans MS"/>
              <a:cs typeface="Comic Sans MS"/>
              <a:sym typeface="Comic Sans MS"/>
            </a:endParaRPr>
          </a:p>
          <a:p>
            <a:pPr indent="0" lvl="0" marL="0" rtl="0" algn="l">
              <a:spcBef>
                <a:spcPts val="1200"/>
              </a:spcBef>
              <a:spcAft>
                <a:spcPts val="1200"/>
              </a:spcAft>
              <a:buNone/>
            </a:pPr>
            <a:r>
              <a:rPr lang="en-GB" sz="2400">
                <a:solidFill>
                  <a:schemeClr val="dk1"/>
                </a:solidFill>
                <a:latin typeface="Comic Sans MS"/>
                <a:ea typeface="Comic Sans MS"/>
                <a:cs typeface="Comic Sans MS"/>
                <a:sym typeface="Comic Sans MS"/>
              </a:rPr>
              <a:t>Supported by Mrs Durham</a:t>
            </a:r>
            <a:endParaRPr sz="2400">
              <a:solidFill>
                <a:schemeClr val="dk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020" u="sng">
                <a:latin typeface="Comic Sans MS"/>
                <a:ea typeface="Comic Sans MS"/>
                <a:cs typeface="Comic Sans MS"/>
                <a:sym typeface="Comic Sans MS"/>
              </a:rPr>
              <a:t>Communication</a:t>
            </a:r>
            <a:endParaRPr b="1" sz="3020" u="sng">
              <a:latin typeface="Comic Sans MS"/>
              <a:ea typeface="Comic Sans MS"/>
              <a:cs typeface="Comic Sans MS"/>
              <a:sym typeface="Comic Sans MS"/>
            </a:endParaRPr>
          </a:p>
        </p:txBody>
      </p:sp>
      <p:sp>
        <p:nvSpPr>
          <p:cNvPr id="133" name="Google Shape;133;p30"/>
          <p:cNvSpPr txBox="1"/>
          <p:nvPr/>
        </p:nvSpPr>
        <p:spPr>
          <a:xfrm>
            <a:off x="311700" y="1447225"/>
            <a:ext cx="8607300" cy="378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2000">
                <a:solidFill>
                  <a:schemeClr val="dk1"/>
                </a:solidFill>
                <a:latin typeface="Comic Sans MS"/>
                <a:ea typeface="Comic Sans MS"/>
                <a:cs typeface="Comic Sans MS"/>
                <a:sym typeface="Comic Sans MS"/>
              </a:rPr>
              <a:t>Communication</a:t>
            </a:r>
            <a:br>
              <a:rPr b="1" lang="en-GB" sz="2000">
                <a:solidFill>
                  <a:schemeClr val="dk1"/>
                </a:solidFill>
                <a:latin typeface="Comic Sans MS"/>
                <a:ea typeface="Comic Sans MS"/>
                <a:cs typeface="Comic Sans MS"/>
                <a:sym typeface="Comic Sans MS"/>
              </a:rPr>
            </a:br>
            <a:r>
              <a:rPr lang="en-GB" sz="2000">
                <a:solidFill>
                  <a:schemeClr val="dk1"/>
                </a:solidFill>
                <a:latin typeface="Comic Sans MS"/>
                <a:ea typeface="Comic Sans MS"/>
                <a:cs typeface="Comic Sans MS"/>
                <a:sym typeface="Comic Sans MS"/>
              </a:rPr>
              <a:t>If you need to speak to your child’s teacher, pass a message to staff at the door, contact the school office, or speak to us on the yard after school.</a:t>
            </a:r>
            <a:endParaRPr sz="2000">
              <a:solidFill>
                <a:schemeClr val="dk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lang="en-GB" sz="2000">
                <a:solidFill>
                  <a:schemeClr val="dk1"/>
                </a:solidFill>
                <a:latin typeface="Comic Sans MS"/>
                <a:ea typeface="Comic Sans MS"/>
                <a:cs typeface="Comic Sans MS"/>
                <a:sym typeface="Comic Sans MS"/>
              </a:rPr>
              <a:t>Parents’ evening will be the week of </a:t>
            </a:r>
            <a:r>
              <a:rPr b="1" lang="en-GB" sz="2000">
                <a:solidFill>
                  <a:schemeClr val="dk1"/>
                </a:solidFill>
                <a:latin typeface="Comic Sans MS"/>
                <a:ea typeface="Comic Sans MS"/>
                <a:cs typeface="Comic Sans MS"/>
                <a:sym typeface="Comic Sans MS"/>
              </a:rPr>
              <a:t>Monday 13th October</a:t>
            </a:r>
            <a:r>
              <a:rPr lang="en-GB" sz="2000">
                <a:solidFill>
                  <a:schemeClr val="dk1"/>
                </a:solidFill>
                <a:latin typeface="Comic Sans MS"/>
                <a:ea typeface="Comic Sans MS"/>
                <a:cs typeface="Comic Sans MS"/>
                <a:sym typeface="Comic Sans MS"/>
              </a:rPr>
              <a:t>—a chance to hear how your child has settled.</a:t>
            </a:r>
            <a:endParaRPr sz="2000">
              <a:solidFill>
                <a:schemeClr val="dk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lang="en-GB" sz="2000">
                <a:solidFill>
                  <a:schemeClr val="dk1"/>
                </a:solidFill>
                <a:latin typeface="Comic Sans MS"/>
                <a:ea typeface="Comic Sans MS"/>
                <a:cs typeface="Comic Sans MS"/>
                <a:sym typeface="Comic Sans MS"/>
              </a:rPr>
              <a:t>See our school website’s </a:t>
            </a:r>
            <a:r>
              <a:rPr b="1" lang="en-GB" sz="2000">
                <a:solidFill>
                  <a:schemeClr val="dk1"/>
                </a:solidFill>
                <a:latin typeface="Comic Sans MS"/>
                <a:ea typeface="Comic Sans MS"/>
                <a:cs typeface="Comic Sans MS"/>
                <a:sym typeface="Comic Sans MS"/>
              </a:rPr>
              <a:t>Facebook news feed</a:t>
            </a:r>
            <a:r>
              <a:rPr lang="en-GB" sz="2000">
                <a:solidFill>
                  <a:schemeClr val="dk1"/>
                </a:solidFill>
                <a:latin typeface="Comic Sans MS"/>
                <a:ea typeface="Comic Sans MS"/>
                <a:cs typeface="Comic Sans MS"/>
                <a:sym typeface="Comic Sans MS"/>
              </a:rPr>
              <a:t> for updates and photos of learning.</a:t>
            </a:r>
            <a:endParaRPr sz="2000">
              <a:solidFill>
                <a:schemeClr val="dk1"/>
              </a:solidFill>
              <a:latin typeface="Comic Sans MS"/>
              <a:ea typeface="Comic Sans MS"/>
              <a:cs typeface="Comic Sans MS"/>
              <a:sym typeface="Comic Sans MS"/>
            </a:endParaRPr>
          </a:p>
          <a:p>
            <a:pPr indent="0" lvl="0" marL="0" rtl="0" algn="l">
              <a:spcBef>
                <a:spcPts val="1200"/>
              </a:spcBef>
              <a:spcAft>
                <a:spcPts val="0"/>
              </a:spcAft>
              <a:buNone/>
            </a:pPr>
            <a:r>
              <a:t/>
            </a:r>
            <a:endParaRPr sz="2000">
              <a:latin typeface="Comic Sans MS"/>
              <a:ea typeface="Comic Sans MS"/>
              <a:cs typeface="Comic Sans MS"/>
              <a:sym typeface="Comic Sans MS"/>
            </a:endParaRPr>
          </a:p>
        </p:txBody>
      </p:sp>
      <p:pic>
        <p:nvPicPr>
          <p:cNvPr id="134" name="Google Shape;134;p30"/>
          <p:cNvPicPr preferRelativeResize="0"/>
          <p:nvPr/>
        </p:nvPicPr>
        <p:blipFill>
          <a:blip r:embed="rId3">
            <a:alphaModFix/>
          </a:blip>
          <a:stretch>
            <a:fillRect/>
          </a:stretch>
        </p:blipFill>
        <p:spPr>
          <a:xfrm>
            <a:off x="6969450" y="185525"/>
            <a:ext cx="1425675" cy="1091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020" u="sng">
                <a:latin typeface="Comic Sans MS"/>
                <a:ea typeface="Comic Sans MS"/>
                <a:cs typeface="Comic Sans MS"/>
                <a:sym typeface="Comic Sans MS"/>
              </a:rPr>
              <a:t>Responsibilities</a:t>
            </a:r>
            <a:endParaRPr b="1" sz="3020" u="sng">
              <a:latin typeface="Comic Sans MS"/>
              <a:ea typeface="Comic Sans MS"/>
              <a:cs typeface="Comic Sans MS"/>
              <a:sym typeface="Comic Sans MS"/>
            </a:endParaRPr>
          </a:p>
        </p:txBody>
      </p:sp>
      <p:sp>
        <p:nvSpPr>
          <p:cNvPr id="140" name="Google Shape;140;p31"/>
          <p:cNvSpPr txBox="1"/>
          <p:nvPr/>
        </p:nvSpPr>
        <p:spPr>
          <a:xfrm>
            <a:off x="311700" y="1447225"/>
            <a:ext cx="7945200" cy="333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1800">
                <a:solidFill>
                  <a:schemeClr val="dk1"/>
                </a:solidFill>
                <a:latin typeface="Comic Sans MS"/>
                <a:ea typeface="Comic Sans MS"/>
                <a:cs typeface="Comic Sans MS"/>
                <a:sym typeface="Comic Sans MS"/>
              </a:rPr>
              <a:t>Independence</a:t>
            </a:r>
            <a:br>
              <a:rPr b="1" lang="en-GB" sz="1800">
                <a:solidFill>
                  <a:schemeClr val="dk1"/>
                </a:solidFill>
                <a:latin typeface="Comic Sans MS"/>
                <a:ea typeface="Comic Sans MS"/>
                <a:cs typeface="Comic Sans MS"/>
                <a:sym typeface="Comic Sans MS"/>
              </a:rPr>
            </a:br>
            <a:r>
              <a:rPr lang="en-GB" sz="1800">
                <a:solidFill>
                  <a:schemeClr val="dk1"/>
                </a:solidFill>
                <a:latin typeface="Comic Sans MS"/>
                <a:ea typeface="Comic Sans MS"/>
                <a:cs typeface="Comic Sans MS"/>
                <a:sym typeface="Comic Sans MS"/>
              </a:rPr>
              <a:t>Children are expected to organise their belongings each morning and bring books into class. Please encourage your child to pack their own bag so they know what’s inside. Staff are in the cloakroom to remind them.</a:t>
            </a:r>
            <a:endParaRPr sz="1800">
              <a:solidFill>
                <a:schemeClr val="dk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lang="en-GB" sz="1800">
                <a:solidFill>
                  <a:schemeClr val="dk1"/>
                </a:solidFill>
                <a:latin typeface="Comic Sans MS"/>
                <a:ea typeface="Comic Sans MS"/>
                <a:cs typeface="Comic Sans MS"/>
                <a:sym typeface="Comic Sans MS"/>
              </a:rPr>
              <a:t>In class, children take on responsibilities (e.g. register monitor, organising resources) to build independence. This year we’ve also elected </a:t>
            </a:r>
            <a:r>
              <a:rPr b="1" lang="en-GB" sz="1800">
                <a:solidFill>
                  <a:schemeClr val="dk1"/>
                </a:solidFill>
                <a:latin typeface="Comic Sans MS"/>
                <a:ea typeface="Comic Sans MS"/>
                <a:cs typeface="Comic Sans MS"/>
                <a:sym typeface="Comic Sans MS"/>
              </a:rPr>
              <a:t>Team RRS</a:t>
            </a:r>
            <a:r>
              <a:rPr lang="en-GB" sz="1800">
                <a:solidFill>
                  <a:schemeClr val="dk1"/>
                </a:solidFill>
                <a:latin typeface="Comic Sans MS"/>
                <a:ea typeface="Comic Sans MS"/>
                <a:cs typeface="Comic Sans MS"/>
                <a:sym typeface="Comic Sans MS"/>
              </a:rPr>
              <a:t>—an exciting new opportunity.</a:t>
            </a:r>
            <a:endParaRPr sz="1800">
              <a:solidFill>
                <a:schemeClr val="dk1"/>
              </a:solidFill>
              <a:latin typeface="Comic Sans MS"/>
              <a:ea typeface="Comic Sans MS"/>
              <a:cs typeface="Comic Sans MS"/>
              <a:sym typeface="Comic Sans MS"/>
            </a:endParaRPr>
          </a:p>
          <a:p>
            <a:pPr indent="0" lvl="0" marL="0" rtl="0" algn="l">
              <a:spcBef>
                <a:spcPts val="1200"/>
              </a:spcBef>
              <a:spcAft>
                <a:spcPts val="0"/>
              </a:spcAft>
              <a:buNone/>
            </a:pPr>
            <a:r>
              <a:t/>
            </a:r>
            <a:endParaRPr sz="2000">
              <a:latin typeface="Comic Sans MS"/>
              <a:ea typeface="Comic Sans MS"/>
              <a:cs typeface="Comic Sans MS"/>
              <a:sym typeface="Comic Sans MS"/>
            </a:endParaRPr>
          </a:p>
          <a:p>
            <a:pPr indent="0" lvl="0" marL="0" rtl="0" algn="l">
              <a:spcBef>
                <a:spcPts val="0"/>
              </a:spcBef>
              <a:spcAft>
                <a:spcPts val="0"/>
              </a:spcAft>
              <a:buNone/>
            </a:pPr>
            <a:r>
              <a:t/>
            </a:r>
            <a:endParaRPr sz="2000">
              <a:latin typeface="Comic Sans MS"/>
              <a:ea typeface="Comic Sans MS"/>
              <a:cs typeface="Comic Sans MS"/>
              <a:sym typeface="Comic Sans MS"/>
            </a:endParaRPr>
          </a:p>
        </p:txBody>
      </p:sp>
      <p:pic>
        <p:nvPicPr>
          <p:cNvPr id="141" name="Google Shape;141;p31"/>
          <p:cNvPicPr preferRelativeResize="0"/>
          <p:nvPr/>
        </p:nvPicPr>
        <p:blipFill>
          <a:blip r:embed="rId3">
            <a:alphaModFix/>
          </a:blip>
          <a:stretch>
            <a:fillRect/>
          </a:stretch>
        </p:blipFill>
        <p:spPr>
          <a:xfrm>
            <a:off x="6912700" y="155175"/>
            <a:ext cx="1344075" cy="1292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020" u="sng">
                <a:latin typeface="Comic Sans MS"/>
                <a:ea typeface="Comic Sans MS"/>
                <a:cs typeface="Comic Sans MS"/>
                <a:sym typeface="Comic Sans MS"/>
              </a:rPr>
              <a:t>Reminders</a:t>
            </a:r>
            <a:endParaRPr b="1" sz="3020" u="sng">
              <a:latin typeface="Comic Sans MS"/>
              <a:ea typeface="Comic Sans MS"/>
              <a:cs typeface="Comic Sans MS"/>
              <a:sym typeface="Comic Sans MS"/>
            </a:endParaRPr>
          </a:p>
        </p:txBody>
      </p:sp>
      <p:sp>
        <p:nvSpPr>
          <p:cNvPr id="147" name="Google Shape;147;p32"/>
          <p:cNvSpPr txBox="1"/>
          <p:nvPr/>
        </p:nvSpPr>
        <p:spPr>
          <a:xfrm>
            <a:off x="190725" y="1078675"/>
            <a:ext cx="9144000" cy="542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GB" sz="1800">
                <a:solidFill>
                  <a:schemeClr val="dk1"/>
                </a:solidFill>
                <a:latin typeface="Comic Sans MS"/>
                <a:ea typeface="Comic Sans MS"/>
                <a:cs typeface="Comic Sans MS"/>
                <a:sym typeface="Comic Sans MS"/>
              </a:rPr>
              <a:t>Belongings &amp; Uniform</a:t>
            </a:r>
            <a:endParaRPr b="1" sz="1800">
              <a:solidFill>
                <a:schemeClr val="dk1"/>
              </a:solidFill>
              <a:latin typeface="Comic Sans MS"/>
              <a:ea typeface="Comic Sans MS"/>
              <a:cs typeface="Comic Sans MS"/>
              <a:sym typeface="Comic Sans MS"/>
            </a:endParaRPr>
          </a:p>
          <a:p>
            <a:pPr indent="-342900" lvl="0" marL="457200" rtl="0" algn="l">
              <a:lnSpc>
                <a:spcPct val="115000"/>
              </a:lnSpc>
              <a:spcBef>
                <a:spcPts val="1200"/>
              </a:spcBef>
              <a:spcAft>
                <a:spcPts val="0"/>
              </a:spcAft>
              <a:buClr>
                <a:schemeClr val="dk1"/>
              </a:buClr>
              <a:buSzPts val="1800"/>
              <a:buFont typeface="Comic Sans MS"/>
              <a:buChar char="●"/>
            </a:pPr>
            <a:r>
              <a:rPr lang="en-GB" sz="1800">
                <a:solidFill>
                  <a:schemeClr val="dk1"/>
                </a:solidFill>
                <a:latin typeface="Comic Sans MS"/>
                <a:ea typeface="Comic Sans MS"/>
                <a:cs typeface="Comic Sans MS"/>
                <a:sym typeface="Comic Sans MS"/>
              </a:rPr>
              <a:t>Bring a coat daily; hats and gloves will be needed soon.</a:t>
            </a:r>
            <a:br>
              <a:rPr lang="en-GB" sz="1800">
                <a:solidFill>
                  <a:schemeClr val="dk1"/>
                </a:solidFill>
                <a:latin typeface="Comic Sans MS"/>
                <a:ea typeface="Comic Sans MS"/>
                <a:cs typeface="Comic Sans MS"/>
                <a:sym typeface="Comic Sans MS"/>
              </a:rPr>
            </a:br>
            <a:endParaRPr sz="1800">
              <a:solidFill>
                <a:schemeClr val="dk1"/>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chemeClr val="dk1"/>
              </a:buClr>
              <a:buSzPts val="1800"/>
              <a:buFont typeface="Comic Sans MS"/>
              <a:buChar char="●"/>
            </a:pPr>
            <a:r>
              <a:rPr lang="en-GB" sz="1800">
                <a:solidFill>
                  <a:schemeClr val="dk1"/>
                </a:solidFill>
                <a:latin typeface="Comic Sans MS"/>
                <a:ea typeface="Comic Sans MS"/>
                <a:cs typeface="Comic Sans MS"/>
                <a:sym typeface="Comic Sans MS"/>
              </a:rPr>
              <a:t>Label all uniform and belongings.</a:t>
            </a:r>
            <a:br>
              <a:rPr lang="en-GB" sz="1800">
                <a:solidFill>
                  <a:schemeClr val="dk1"/>
                </a:solidFill>
                <a:latin typeface="Comic Sans MS"/>
                <a:ea typeface="Comic Sans MS"/>
                <a:cs typeface="Comic Sans MS"/>
                <a:sym typeface="Comic Sans MS"/>
              </a:rPr>
            </a:br>
            <a:endParaRPr sz="1800">
              <a:solidFill>
                <a:schemeClr val="dk1"/>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chemeClr val="dk1"/>
              </a:buClr>
              <a:buSzPts val="1800"/>
              <a:buFont typeface="Comic Sans MS"/>
              <a:buChar char="●"/>
            </a:pPr>
            <a:r>
              <a:rPr lang="en-GB" sz="1800">
                <a:solidFill>
                  <a:schemeClr val="dk1"/>
                </a:solidFill>
                <a:latin typeface="Comic Sans MS"/>
                <a:ea typeface="Comic Sans MS"/>
                <a:cs typeface="Comic Sans MS"/>
                <a:sym typeface="Comic Sans MS"/>
              </a:rPr>
              <a:t>Bring a named water bottle (water only, refillable in school).</a:t>
            </a:r>
            <a:br>
              <a:rPr lang="en-GB" sz="1800">
                <a:solidFill>
                  <a:schemeClr val="dk1"/>
                </a:solidFill>
                <a:latin typeface="Comic Sans MS"/>
                <a:ea typeface="Comic Sans MS"/>
                <a:cs typeface="Comic Sans MS"/>
                <a:sym typeface="Comic Sans MS"/>
              </a:rPr>
            </a:br>
            <a:endParaRPr sz="1800">
              <a:solidFill>
                <a:schemeClr val="dk1"/>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chemeClr val="dk1"/>
              </a:buClr>
              <a:buSzPts val="1800"/>
              <a:buFont typeface="Comic Sans MS"/>
              <a:buChar char="●"/>
            </a:pPr>
            <a:r>
              <a:rPr lang="en-GB" sz="1800">
                <a:solidFill>
                  <a:schemeClr val="dk1"/>
                </a:solidFill>
                <a:latin typeface="Comic Sans MS"/>
                <a:ea typeface="Comic Sans MS"/>
                <a:cs typeface="Comic Sans MS"/>
                <a:sym typeface="Comic Sans MS"/>
              </a:rPr>
              <a:t>No earrings. Plastic retainers can be worn if piercings are new.</a:t>
            </a:r>
            <a:br>
              <a:rPr lang="en-GB" sz="1800">
                <a:solidFill>
                  <a:schemeClr val="dk1"/>
                </a:solidFill>
                <a:latin typeface="Comic Sans MS"/>
                <a:ea typeface="Comic Sans MS"/>
                <a:cs typeface="Comic Sans MS"/>
                <a:sym typeface="Comic Sans MS"/>
              </a:rPr>
            </a:br>
            <a:endParaRPr sz="1800">
              <a:solidFill>
                <a:schemeClr val="dk1"/>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chemeClr val="dk1"/>
              </a:buClr>
              <a:buSzPts val="1800"/>
              <a:buFont typeface="Comic Sans MS"/>
              <a:buChar char="●"/>
            </a:pPr>
            <a:r>
              <a:rPr lang="en-GB" sz="1800">
                <a:solidFill>
                  <a:schemeClr val="dk1"/>
                </a:solidFill>
                <a:latin typeface="Comic Sans MS"/>
                <a:ea typeface="Comic Sans MS"/>
                <a:cs typeface="Comic Sans MS"/>
                <a:sym typeface="Comic Sans MS"/>
              </a:rPr>
              <a:t>Only small bags (e.g. book bags) due to cloakroom space.</a:t>
            </a:r>
            <a:br>
              <a:rPr lang="en-GB" sz="1800">
                <a:solidFill>
                  <a:schemeClr val="dk1"/>
                </a:solidFill>
                <a:latin typeface="Comic Sans MS"/>
                <a:ea typeface="Comic Sans MS"/>
                <a:cs typeface="Comic Sans MS"/>
                <a:sym typeface="Comic Sans MS"/>
              </a:rPr>
            </a:br>
            <a:endParaRPr sz="1800">
              <a:solidFill>
                <a:schemeClr val="dk1"/>
              </a:solidFill>
              <a:latin typeface="Comic Sans MS"/>
              <a:ea typeface="Comic Sans MS"/>
              <a:cs typeface="Comic Sans MS"/>
              <a:sym typeface="Comic Sans MS"/>
            </a:endParaRPr>
          </a:p>
          <a:p>
            <a:pPr indent="-342900" lvl="0" marL="457200" rtl="0" algn="l">
              <a:lnSpc>
                <a:spcPct val="115000"/>
              </a:lnSpc>
              <a:spcBef>
                <a:spcPts val="0"/>
              </a:spcBef>
              <a:spcAft>
                <a:spcPts val="0"/>
              </a:spcAft>
              <a:buClr>
                <a:schemeClr val="dk1"/>
              </a:buClr>
              <a:buSzPts val="1800"/>
              <a:buFont typeface="Comic Sans MS"/>
              <a:buChar char="●"/>
            </a:pPr>
            <a:r>
              <a:rPr lang="en-GB" sz="1800">
                <a:solidFill>
                  <a:schemeClr val="dk1"/>
                </a:solidFill>
                <a:latin typeface="Comic Sans MS"/>
                <a:ea typeface="Comic Sans MS"/>
                <a:cs typeface="Comic Sans MS"/>
                <a:sym typeface="Comic Sans MS"/>
              </a:rPr>
              <a:t>Any medication must go to the school office—children should not carry it</a:t>
            </a:r>
            <a:endParaRPr sz="1800">
              <a:solidFill>
                <a:schemeClr val="dk1"/>
              </a:solidFill>
              <a:latin typeface="Comic Sans MS"/>
              <a:ea typeface="Comic Sans MS"/>
              <a:cs typeface="Comic Sans MS"/>
              <a:sym typeface="Comic Sans MS"/>
            </a:endParaRPr>
          </a:p>
          <a:p>
            <a:pPr indent="0" lvl="0" marL="0" rtl="0" algn="l">
              <a:spcBef>
                <a:spcPts val="120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p:txBody>
      </p:sp>
      <p:pic>
        <p:nvPicPr>
          <p:cNvPr id="148" name="Google Shape;148;p32"/>
          <p:cNvPicPr preferRelativeResize="0"/>
          <p:nvPr/>
        </p:nvPicPr>
        <p:blipFill>
          <a:blip r:embed="rId3">
            <a:alphaModFix/>
          </a:blip>
          <a:stretch>
            <a:fillRect/>
          </a:stretch>
        </p:blipFill>
        <p:spPr>
          <a:xfrm>
            <a:off x="6555675" y="156323"/>
            <a:ext cx="922350" cy="922350"/>
          </a:xfrm>
          <a:prstGeom prst="rect">
            <a:avLst/>
          </a:prstGeom>
          <a:noFill/>
          <a:ln>
            <a:noFill/>
          </a:ln>
        </p:spPr>
      </p:pic>
      <p:pic>
        <p:nvPicPr>
          <p:cNvPr id="149" name="Google Shape;149;p32"/>
          <p:cNvPicPr preferRelativeResize="0"/>
          <p:nvPr/>
        </p:nvPicPr>
        <p:blipFill>
          <a:blip r:embed="rId4">
            <a:alphaModFix/>
          </a:blip>
          <a:stretch>
            <a:fillRect/>
          </a:stretch>
        </p:blipFill>
        <p:spPr>
          <a:xfrm>
            <a:off x="8118125" y="89962"/>
            <a:ext cx="528801" cy="961450"/>
          </a:xfrm>
          <a:prstGeom prst="rect">
            <a:avLst/>
          </a:prstGeom>
          <a:noFill/>
          <a:ln>
            <a:noFill/>
          </a:ln>
        </p:spPr>
      </p:pic>
      <p:pic>
        <p:nvPicPr>
          <p:cNvPr id="150" name="Google Shape;150;p32" title="Autumn leaves selection vector image | Free SVG"/>
          <p:cNvPicPr preferRelativeResize="0"/>
          <p:nvPr/>
        </p:nvPicPr>
        <p:blipFill>
          <a:blip r:embed="rId5">
            <a:alphaModFix/>
          </a:blip>
          <a:stretch>
            <a:fillRect/>
          </a:stretch>
        </p:blipFill>
        <p:spPr>
          <a:xfrm>
            <a:off x="2071375" y="117225"/>
            <a:ext cx="961450" cy="961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3"/>
          <p:cNvSpPr txBox="1"/>
          <p:nvPr>
            <p:ph type="title"/>
          </p:nvPr>
        </p:nvSpPr>
        <p:spPr>
          <a:xfrm>
            <a:off x="115500" y="1732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020" u="sng">
                <a:latin typeface="Comic Sans MS"/>
                <a:ea typeface="Comic Sans MS"/>
                <a:cs typeface="Comic Sans MS"/>
                <a:sym typeface="Comic Sans MS"/>
              </a:rPr>
              <a:t>Homework</a:t>
            </a:r>
            <a:endParaRPr b="1" sz="3020" u="sng">
              <a:latin typeface="Comic Sans MS"/>
              <a:ea typeface="Comic Sans MS"/>
              <a:cs typeface="Comic Sans MS"/>
              <a:sym typeface="Comic Sans MS"/>
            </a:endParaRPr>
          </a:p>
        </p:txBody>
      </p:sp>
      <p:sp>
        <p:nvSpPr>
          <p:cNvPr id="156" name="Google Shape;156;p33"/>
          <p:cNvSpPr txBox="1"/>
          <p:nvPr/>
        </p:nvSpPr>
        <p:spPr>
          <a:xfrm>
            <a:off x="187650" y="1148675"/>
            <a:ext cx="3290700" cy="489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Comic Sans MS"/>
                <a:ea typeface="Comic Sans MS"/>
                <a:cs typeface="Comic Sans MS"/>
                <a:sym typeface="Comic Sans MS"/>
              </a:rPr>
              <a:t>Homework has been changed this year. </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rPr lang="en-GB" sz="1800">
                <a:latin typeface="Comic Sans MS"/>
                <a:ea typeface="Comic Sans MS"/>
                <a:cs typeface="Comic Sans MS"/>
                <a:sym typeface="Comic Sans MS"/>
              </a:rPr>
              <a:t>Each half term, your child will </a:t>
            </a:r>
            <a:r>
              <a:rPr lang="en-GB" sz="1800">
                <a:latin typeface="Comic Sans MS"/>
                <a:ea typeface="Comic Sans MS"/>
                <a:cs typeface="Comic Sans MS"/>
                <a:sym typeface="Comic Sans MS"/>
              </a:rPr>
              <a:t>receive</a:t>
            </a:r>
            <a:r>
              <a:rPr lang="en-GB" sz="1800">
                <a:latin typeface="Comic Sans MS"/>
                <a:ea typeface="Comic Sans MS"/>
                <a:cs typeface="Comic Sans MS"/>
                <a:sym typeface="Comic Sans MS"/>
              </a:rPr>
              <a:t> a letter, outline a project that they should complete. This does not normally need handing in until the last week of term. </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rPr lang="en-GB" sz="1800">
                <a:latin typeface="Comic Sans MS"/>
                <a:ea typeface="Comic Sans MS"/>
                <a:cs typeface="Comic Sans MS"/>
                <a:sym typeface="Comic Sans MS"/>
              </a:rPr>
              <a:t>This is </a:t>
            </a:r>
            <a:r>
              <a:rPr b="1" lang="en-GB" sz="1800" u="sng">
                <a:latin typeface="Comic Sans MS"/>
                <a:ea typeface="Comic Sans MS"/>
                <a:cs typeface="Comic Sans MS"/>
                <a:sym typeface="Comic Sans MS"/>
              </a:rPr>
              <a:t>additional</a:t>
            </a:r>
            <a:r>
              <a:rPr lang="en-GB" sz="1800">
                <a:latin typeface="Comic Sans MS"/>
                <a:ea typeface="Comic Sans MS"/>
                <a:cs typeface="Comic Sans MS"/>
                <a:sym typeface="Comic Sans MS"/>
              </a:rPr>
              <a:t> to weekly homework, which must be completed.</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45720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p:txBody>
      </p:sp>
      <p:sp>
        <p:nvSpPr>
          <p:cNvPr id="157" name="Google Shape;157;p33"/>
          <p:cNvSpPr txBox="1"/>
          <p:nvPr/>
        </p:nvSpPr>
        <p:spPr>
          <a:xfrm>
            <a:off x="5216300" y="1167275"/>
            <a:ext cx="3711000" cy="11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u="sng">
                <a:solidFill>
                  <a:schemeClr val="dk2"/>
                </a:solidFill>
                <a:latin typeface="Comic Sans MS"/>
                <a:ea typeface="Comic Sans MS"/>
                <a:cs typeface="Comic Sans MS"/>
                <a:sym typeface="Comic Sans MS"/>
              </a:rPr>
              <a:t>Year 1 Expectations</a:t>
            </a:r>
            <a:endParaRPr b="1" sz="1800" u="sng">
              <a:solidFill>
                <a:schemeClr val="dk2"/>
              </a:solidFill>
              <a:latin typeface="Comic Sans MS"/>
              <a:ea typeface="Comic Sans MS"/>
              <a:cs typeface="Comic Sans MS"/>
              <a:sym typeface="Comic Sans MS"/>
            </a:endParaRPr>
          </a:p>
        </p:txBody>
      </p:sp>
      <p:pic>
        <p:nvPicPr>
          <p:cNvPr id="158" name="Google Shape;158;p33"/>
          <p:cNvPicPr preferRelativeResize="0"/>
          <p:nvPr/>
        </p:nvPicPr>
        <p:blipFill>
          <a:blip r:embed="rId3">
            <a:alphaModFix/>
          </a:blip>
          <a:stretch>
            <a:fillRect/>
          </a:stretch>
        </p:blipFill>
        <p:spPr>
          <a:xfrm>
            <a:off x="4241625" y="1616525"/>
            <a:ext cx="4836750" cy="955225"/>
          </a:xfrm>
          <a:prstGeom prst="rect">
            <a:avLst/>
          </a:prstGeom>
          <a:noFill/>
          <a:ln>
            <a:noFill/>
          </a:ln>
        </p:spPr>
      </p:pic>
      <p:sp>
        <p:nvSpPr>
          <p:cNvPr id="159" name="Google Shape;159;p33"/>
          <p:cNvSpPr txBox="1"/>
          <p:nvPr/>
        </p:nvSpPr>
        <p:spPr>
          <a:xfrm>
            <a:off x="5261687" y="2865329"/>
            <a:ext cx="3711000" cy="11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u="sng">
                <a:solidFill>
                  <a:schemeClr val="dk2"/>
                </a:solidFill>
                <a:latin typeface="Comic Sans MS"/>
                <a:ea typeface="Comic Sans MS"/>
                <a:cs typeface="Comic Sans MS"/>
                <a:sym typeface="Comic Sans MS"/>
              </a:rPr>
              <a:t>Year 2 Expectations</a:t>
            </a:r>
            <a:endParaRPr b="1" sz="1800" u="sng">
              <a:solidFill>
                <a:schemeClr val="dk2"/>
              </a:solidFill>
              <a:latin typeface="Comic Sans MS"/>
              <a:ea typeface="Comic Sans MS"/>
              <a:cs typeface="Comic Sans MS"/>
              <a:sym typeface="Comic Sans MS"/>
            </a:endParaRPr>
          </a:p>
        </p:txBody>
      </p:sp>
      <p:pic>
        <p:nvPicPr>
          <p:cNvPr id="160" name="Google Shape;160;p33"/>
          <p:cNvPicPr preferRelativeResize="0"/>
          <p:nvPr/>
        </p:nvPicPr>
        <p:blipFill>
          <a:blip r:embed="rId4">
            <a:alphaModFix/>
          </a:blip>
          <a:stretch>
            <a:fillRect/>
          </a:stretch>
        </p:blipFill>
        <p:spPr>
          <a:xfrm>
            <a:off x="4265075" y="3346800"/>
            <a:ext cx="4867175" cy="955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4"/>
          <p:cNvSpPr txBox="1"/>
          <p:nvPr>
            <p:ph type="title"/>
          </p:nvPr>
        </p:nvSpPr>
        <p:spPr>
          <a:xfrm>
            <a:off x="115500" y="1732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020" u="sng">
                <a:latin typeface="Comic Sans MS"/>
                <a:ea typeface="Comic Sans MS"/>
                <a:cs typeface="Comic Sans MS"/>
                <a:sym typeface="Comic Sans MS"/>
              </a:rPr>
              <a:t>Homework: Spellings</a:t>
            </a:r>
            <a:endParaRPr b="1" sz="3020" u="sng">
              <a:latin typeface="Comic Sans MS"/>
              <a:ea typeface="Comic Sans MS"/>
              <a:cs typeface="Comic Sans MS"/>
              <a:sym typeface="Comic Sans MS"/>
            </a:endParaRPr>
          </a:p>
        </p:txBody>
      </p:sp>
      <p:sp>
        <p:nvSpPr>
          <p:cNvPr id="166" name="Google Shape;166;p34"/>
          <p:cNvSpPr txBox="1"/>
          <p:nvPr/>
        </p:nvSpPr>
        <p:spPr>
          <a:xfrm>
            <a:off x="290100" y="901325"/>
            <a:ext cx="88539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rPr lang="en-GB" sz="1800">
                <a:latin typeface="Comic Sans MS"/>
                <a:ea typeface="Comic Sans MS"/>
                <a:cs typeface="Comic Sans MS"/>
                <a:sym typeface="Comic Sans MS"/>
              </a:rPr>
              <a:t>Children will be given some spellings to learn each week. These are based on our English text.  We encourage them to practice these as often as possible- a couple of minutes a day can make a big difference!</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rPr b="1" lang="en-GB" sz="1800" u="sng">
                <a:latin typeface="Comic Sans MS"/>
                <a:ea typeface="Comic Sans MS"/>
                <a:cs typeface="Comic Sans MS"/>
                <a:sym typeface="Comic Sans MS"/>
              </a:rPr>
              <a:t>Top tips for spelling!</a:t>
            </a:r>
            <a:endParaRPr b="1" sz="1800" u="sng">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rPr lang="en-GB" sz="1800">
                <a:latin typeface="Comic Sans MS"/>
                <a:ea typeface="Comic Sans MS"/>
                <a:cs typeface="Comic Sans MS"/>
                <a:sym typeface="Comic Sans MS"/>
              </a:rPr>
              <a:t>Highlight any “special friends”    p  l  </a:t>
            </a:r>
            <a:r>
              <a:rPr lang="en-GB" sz="1800">
                <a:highlight>
                  <a:srgbClr val="00FF00"/>
                </a:highlight>
                <a:latin typeface="Comic Sans MS"/>
                <a:ea typeface="Comic Sans MS"/>
                <a:cs typeface="Comic Sans MS"/>
                <a:sym typeface="Comic Sans MS"/>
              </a:rPr>
              <a:t> ay</a:t>
            </a:r>
            <a:endParaRPr sz="1800">
              <a:highlight>
                <a:srgbClr val="00FF00"/>
              </a:highlight>
              <a:latin typeface="Comic Sans MS"/>
              <a:ea typeface="Comic Sans MS"/>
              <a:cs typeface="Comic Sans MS"/>
              <a:sym typeface="Comic Sans MS"/>
            </a:endParaRPr>
          </a:p>
          <a:p>
            <a:pPr indent="0" lvl="0" marL="0" rtl="0" algn="l">
              <a:spcBef>
                <a:spcPts val="0"/>
              </a:spcBef>
              <a:spcAft>
                <a:spcPts val="0"/>
              </a:spcAft>
              <a:buNone/>
            </a:pPr>
            <a:r>
              <a:rPr lang="en-GB" sz="1800">
                <a:latin typeface="Comic Sans MS"/>
                <a:ea typeface="Comic Sans MS"/>
                <a:cs typeface="Comic Sans MS"/>
                <a:sym typeface="Comic Sans MS"/>
              </a:rPr>
              <a:t>Fred Talk the sounds                  p  l   </a:t>
            </a:r>
            <a:r>
              <a:rPr lang="en-GB" sz="1800" u="sng">
                <a:latin typeface="Comic Sans MS"/>
                <a:ea typeface="Comic Sans MS"/>
                <a:cs typeface="Comic Sans MS"/>
                <a:sym typeface="Comic Sans MS"/>
              </a:rPr>
              <a:t>ay</a:t>
            </a:r>
            <a:endParaRPr sz="1800" u="sng">
              <a:latin typeface="Comic Sans MS"/>
              <a:ea typeface="Comic Sans MS"/>
              <a:cs typeface="Comic Sans MS"/>
              <a:sym typeface="Comic Sans MS"/>
            </a:endParaRPr>
          </a:p>
          <a:p>
            <a:pPr indent="0" lvl="0" marL="0" rtl="0" algn="l">
              <a:spcBef>
                <a:spcPts val="0"/>
              </a:spcBef>
              <a:spcAft>
                <a:spcPts val="0"/>
              </a:spcAft>
              <a:buNone/>
            </a:pPr>
            <a:r>
              <a:rPr lang="en-GB" sz="1800">
                <a:latin typeface="Comic Sans MS"/>
                <a:ea typeface="Comic Sans MS"/>
                <a:cs typeface="Comic Sans MS"/>
                <a:sym typeface="Comic Sans MS"/>
              </a:rPr>
              <a:t>                                                   .   .</a:t>
            </a:r>
            <a:endParaRPr sz="1800">
              <a:latin typeface="Comic Sans MS"/>
              <a:ea typeface="Comic Sans MS"/>
              <a:cs typeface="Comic Sans MS"/>
              <a:sym typeface="Comic Sans MS"/>
            </a:endParaRPr>
          </a:p>
          <a:p>
            <a:pPr indent="0" lvl="0" marL="0" rtl="0" algn="l">
              <a:spcBef>
                <a:spcPts val="0"/>
              </a:spcBef>
              <a:spcAft>
                <a:spcPts val="0"/>
              </a:spcAft>
              <a:buNone/>
            </a:pPr>
            <a:r>
              <a:rPr lang="en-GB" sz="1800">
                <a:latin typeface="Comic Sans MS"/>
                <a:ea typeface="Comic Sans MS"/>
                <a:cs typeface="Comic Sans MS"/>
                <a:sym typeface="Comic Sans MS"/>
              </a:rPr>
              <a:t>Write out the word</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p:txBody>
      </p:sp>
      <p:pic>
        <p:nvPicPr>
          <p:cNvPr id="167" name="Google Shape;167;p34"/>
          <p:cNvPicPr preferRelativeResize="0"/>
          <p:nvPr/>
        </p:nvPicPr>
        <p:blipFill>
          <a:blip r:embed="rId3">
            <a:alphaModFix/>
          </a:blip>
          <a:stretch>
            <a:fillRect/>
          </a:stretch>
        </p:blipFill>
        <p:spPr>
          <a:xfrm>
            <a:off x="7058600" y="275600"/>
            <a:ext cx="1464550" cy="873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5"/>
          <p:cNvSpPr txBox="1"/>
          <p:nvPr>
            <p:ph type="title"/>
          </p:nvPr>
        </p:nvSpPr>
        <p:spPr>
          <a:xfrm>
            <a:off x="115500" y="1732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GB" sz="3020" u="sng">
                <a:latin typeface="Comic Sans MS"/>
                <a:ea typeface="Comic Sans MS"/>
                <a:cs typeface="Comic Sans MS"/>
                <a:sym typeface="Comic Sans MS"/>
              </a:rPr>
              <a:t>Homework</a:t>
            </a:r>
            <a:endParaRPr b="1" sz="3020" u="sng">
              <a:latin typeface="Comic Sans MS"/>
              <a:ea typeface="Comic Sans MS"/>
              <a:cs typeface="Comic Sans MS"/>
              <a:sym typeface="Comic Sans MS"/>
            </a:endParaRPr>
          </a:p>
        </p:txBody>
      </p:sp>
      <p:sp>
        <p:nvSpPr>
          <p:cNvPr id="173" name="Google Shape;173;p35"/>
          <p:cNvSpPr txBox="1"/>
          <p:nvPr/>
        </p:nvSpPr>
        <p:spPr>
          <a:xfrm>
            <a:off x="221775" y="860643"/>
            <a:ext cx="8853900" cy="491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b="1" lang="en-GB" sz="1800">
                <a:solidFill>
                  <a:schemeClr val="dk1"/>
                </a:solidFill>
                <a:latin typeface="Comic Sans MS"/>
                <a:ea typeface="Comic Sans MS"/>
                <a:cs typeface="Comic Sans MS"/>
                <a:sym typeface="Comic Sans MS"/>
              </a:rPr>
              <a:t>Reading Books</a:t>
            </a:r>
            <a:br>
              <a:rPr b="1" lang="en-GB" sz="1800">
                <a:solidFill>
                  <a:schemeClr val="dk1"/>
                </a:solidFill>
                <a:latin typeface="Comic Sans MS"/>
                <a:ea typeface="Comic Sans MS"/>
                <a:cs typeface="Comic Sans MS"/>
                <a:sym typeface="Comic Sans MS"/>
              </a:rPr>
            </a:br>
            <a:r>
              <a:rPr lang="en-GB" sz="1800">
                <a:solidFill>
                  <a:schemeClr val="dk1"/>
                </a:solidFill>
                <a:latin typeface="Comic Sans MS"/>
                <a:ea typeface="Comic Sans MS"/>
                <a:cs typeface="Comic Sans MS"/>
                <a:sym typeface="Comic Sans MS"/>
              </a:rPr>
              <a:t>Each week, your child will bring home two books: one at their level and one library book to share with a grown-up. Please record when they read. Encourage them to use ‘special friends,’ ‘Fred talk,’ and discuss the story together.</a:t>
            </a:r>
            <a:endParaRPr sz="1800">
              <a:solidFill>
                <a:schemeClr val="dk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lang="en-GB" sz="1800">
                <a:solidFill>
                  <a:schemeClr val="dk1"/>
                </a:solidFill>
                <a:latin typeface="Comic Sans MS"/>
                <a:ea typeface="Comic Sans MS"/>
                <a:cs typeface="Comic Sans MS"/>
                <a:sym typeface="Comic Sans MS"/>
              </a:rPr>
              <a:t>Children read daily in lessons and once a week with an adult. Books can be changed any day, so please bring them daily.</a:t>
            </a:r>
            <a:endParaRPr sz="1800">
              <a:solidFill>
                <a:schemeClr val="dk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lang="en-GB" sz="1800">
                <a:solidFill>
                  <a:schemeClr val="dk1"/>
                </a:solidFill>
                <a:latin typeface="Comic Sans MS"/>
                <a:ea typeface="Comic Sans MS"/>
                <a:cs typeface="Comic Sans MS"/>
                <a:sym typeface="Comic Sans MS"/>
              </a:rPr>
              <a:t>Our weekly </a:t>
            </a:r>
            <a:r>
              <a:rPr b="1" lang="en-GB" sz="1800">
                <a:solidFill>
                  <a:schemeClr val="dk1"/>
                </a:solidFill>
                <a:latin typeface="Comic Sans MS"/>
                <a:ea typeface="Comic Sans MS"/>
                <a:cs typeface="Comic Sans MS"/>
                <a:sym typeface="Comic Sans MS"/>
              </a:rPr>
              <a:t>“Read to Lead”</a:t>
            </a:r>
            <a:r>
              <a:rPr lang="en-GB" sz="1800">
                <a:solidFill>
                  <a:schemeClr val="dk1"/>
                </a:solidFill>
                <a:latin typeface="Comic Sans MS"/>
                <a:ea typeface="Comic Sans MS"/>
                <a:cs typeface="Comic Sans MS"/>
                <a:sym typeface="Comic Sans MS"/>
              </a:rPr>
              <a:t> challenge rewards children who read 4+ times a week with a dip in the prize box!</a:t>
            </a:r>
            <a:endParaRPr sz="1800">
              <a:solidFill>
                <a:schemeClr val="dk1"/>
              </a:solidFill>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ts val="1100"/>
              <a:buFont typeface="Arial"/>
              <a:buNone/>
            </a:pPr>
            <a:r>
              <a:rPr lang="en-GB" sz="1800">
                <a:solidFill>
                  <a:schemeClr val="dk1"/>
                </a:solidFill>
                <a:latin typeface="Comic Sans MS"/>
                <a:ea typeface="Comic Sans MS"/>
                <a:cs typeface="Comic Sans MS"/>
                <a:sym typeface="Comic Sans MS"/>
              </a:rPr>
              <a:t>We’ve also sent home our first </a:t>
            </a:r>
            <a:r>
              <a:rPr b="1" lang="en-GB" sz="1800">
                <a:solidFill>
                  <a:schemeClr val="dk1"/>
                </a:solidFill>
                <a:latin typeface="Comic Sans MS"/>
                <a:ea typeface="Comic Sans MS"/>
                <a:cs typeface="Comic Sans MS"/>
                <a:sym typeface="Comic Sans MS"/>
              </a:rPr>
              <a:t>Safari Reading Challenge</a:t>
            </a:r>
            <a:r>
              <a:rPr lang="en-GB" sz="1800">
                <a:solidFill>
                  <a:schemeClr val="dk1"/>
                </a:solidFill>
                <a:latin typeface="Comic Sans MS"/>
                <a:ea typeface="Comic Sans MS"/>
                <a:cs typeface="Comic Sans MS"/>
                <a:sym typeface="Comic Sans MS"/>
              </a:rPr>
              <a:t>—let’s see how many complete it this half term!</a:t>
            </a:r>
            <a:endParaRPr sz="1800">
              <a:solidFill>
                <a:schemeClr val="dk1"/>
              </a:solidFill>
              <a:latin typeface="Comic Sans MS"/>
              <a:ea typeface="Comic Sans MS"/>
              <a:cs typeface="Comic Sans MS"/>
              <a:sym typeface="Comic Sans MS"/>
            </a:endParaRPr>
          </a:p>
          <a:p>
            <a:pPr indent="0" lvl="0" marL="0" rtl="0" algn="l">
              <a:spcBef>
                <a:spcPts val="1200"/>
              </a:spcBef>
              <a:spcAft>
                <a:spcPts val="0"/>
              </a:spcAft>
              <a:buNone/>
            </a:pPr>
            <a:r>
              <a:t/>
            </a:r>
            <a:endParaRPr>
              <a:latin typeface="Comic Sans MS"/>
              <a:ea typeface="Comic Sans MS"/>
              <a:cs typeface="Comic Sans MS"/>
              <a:sym typeface="Comic Sans MS"/>
            </a:endParaRPr>
          </a:p>
          <a:p>
            <a:pPr indent="0" lvl="0" marL="0" rtl="0" algn="l">
              <a:spcBef>
                <a:spcPts val="0"/>
              </a:spcBef>
              <a:spcAft>
                <a:spcPts val="0"/>
              </a:spcAft>
              <a:buNone/>
            </a:pPr>
            <a:r>
              <a:t/>
            </a:r>
            <a:endParaRPr sz="1800">
              <a:latin typeface="Comic Sans MS"/>
              <a:ea typeface="Comic Sans MS"/>
              <a:cs typeface="Comic Sans MS"/>
              <a:sym typeface="Comic Sans MS"/>
            </a:endParaRPr>
          </a:p>
        </p:txBody>
      </p:sp>
      <p:pic>
        <p:nvPicPr>
          <p:cNvPr id="174" name="Google Shape;174;p35"/>
          <p:cNvPicPr preferRelativeResize="0"/>
          <p:nvPr/>
        </p:nvPicPr>
        <p:blipFill>
          <a:blip r:embed="rId3">
            <a:alphaModFix/>
          </a:blip>
          <a:stretch>
            <a:fillRect/>
          </a:stretch>
        </p:blipFill>
        <p:spPr>
          <a:xfrm>
            <a:off x="6184550" y="173275"/>
            <a:ext cx="2673150" cy="975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