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9906000" cy="6858000" type="A4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3366FF"/>
    <a:srgbClr val="008000"/>
    <a:srgbClr val="9BD4FF"/>
    <a:srgbClr val="CE2878"/>
    <a:srgbClr val="FF0066"/>
    <a:srgbClr val="0070C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A3FD7D-1230-14D9-2803-BA57E1542642}" v="339" dt="2026-01-05T14:31:31.900"/>
    <p1510:client id="{D9B61240-AC7D-BAB1-3D20-08961285B7FF}" v="633" dt="2026-01-05T12:05:59.774"/>
    <p1510:client id="{E650731C-E068-E5C5-E455-C2D8CED091C4}" v="108" dt="2026-01-05T13:09:52.6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482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4" y="0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AE8D67DB-3450-459A-A340-5ECEBF9D1B28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6"/>
            <a:ext cx="5435600" cy="4469130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4" y="9433107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B2E85932-42F1-4611-9FD8-49D2B6526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72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8025" y="744538"/>
            <a:ext cx="5378450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85932-42F1-4611-9FD8-49D2B6526E5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363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85932-42F1-4611-9FD8-49D2B6526E5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959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11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67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53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67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1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33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9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80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355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7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14DA3-92DD-4392-8228-A884B97444E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8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jpe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.png"/><Relationship Id="rId18" Type="http://schemas.openxmlformats.org/officeDocument/2006/relationships/image" Target="../media/image23.jpeg"/><Relationship Id="rId3" Type="http://schemas.openxmlformats.org/officeDocument/2006/relationships/image" Target="../media/image16.png"/><Relationship Id="rId7" Type="http://schemas.openxmlformats.org/officeDocument/2006/relationships/image" Target="../media/image13.png"/><Relationship Id="rId12" Type="http://schemas.openxmlformats.org/officeDocument/2006/relationships/image" Target="../media/image9.png"/><Relationship Id="rId17" Type="http://schemas.openxmlformats.org/officeDocument/2006/relationships/image" Target="../media/image22.jpeg"/><Relationship Id="rId2" Type="http://schemas.openxmlformats.org/officeDocument/2006/relationships/image" Target="../media/image15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3.png"/><Relationship Id="rId5" Type="http://schemas.openxmlformats.org/officeDocument/2006/relationships/image" Target="../media/image11.png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19" Type="http://schemas.openxmlformats.org/officeDocument/2006/relationships/image" Target="../media/image24.png"/><Relationship Id="rId4" Type="http://schemas.openxmlformats.org/officeDocument/2006/relationships/image" Target="../media/image14.png"/><Relationship Id="rId9" Type="http://schemas.openxmlformats.org/officeDocument/2006/relationships/image" Target="../media/image6.png"/><Relationship Id="rId1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5.png"/><Relationship Id="rId18" Type="http://schemas.openxmlformats.org/officeDocument/2006/relationships/image" Target="../media/image24.png"/><Relationship Id="rId3" Type="http://schemas.openxmlformats.org/officeDocument/2006/relationships/image" Target="../media/image10.png"/><Relationship Id="rId21" Type="http://schemas.openxmlformats.org/officeDocument/2006/relationships/image" Target="../media/image27.png"/><Relationship Id="rId7" Type="http://schemas.openxmlformats.org/officeDocument/2006/relationships/image" Target="../media/image6.png"/><Relationship Id="rId12" Type="http://schemas.openxmlformats.org/officeDocument/2006/relationships/image" Target="../media/image3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2.png"/><Relationship Id="rId5" Type="http://schemas.openxmlformats.org/officeDocument/2006/relationships/image" Target="../media/image9.png"/><Relationship Id="rId15" Type="http://schemas.openxmlformats.org/officeDocument/2006/relationships/image" Target="../media/image13.png"/><Relationship Id="rId10" Type="http://schemas.openxmlformats.org/officeDocument/2006/relationships/image" Target="../media/image14.png"/><Relationship Id="rId19" Type="http://schemas.openxmlformats.org/officeDocument/2006/relationships/image" Target="../media/image25.jpeg"/><Relationship Id="rId4" Type="http://schemas.openxmlformats.org/officeDocument/2006/relationships/image" Target="../media/image8.png"/><Relationship Id="rId9" Type="http://schemas.openxmlformats.org/officeDocument/2006/relationships/image" Target="../media/image11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981169" y="80292"/>
            <a:ext cx="240562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algn="ctr"/>
            <a:r>
              <a:rPr lang="en-GB" sz="2000" b="1">
                <a:solidFill>
                  <a:srgbClr val="3366FF"/>
                </a:solidFill>
                <a:latin typeface="Calibri"/>
                <a:ea typeface="ヒラギノ角ゴ Pro W3"/>
                <a:cs typeface="Calibri"/>
              </a:rPr>
              <a:t> First &amp; Primary School </a:t>
            </a:r>
          </a:p>
          <a:p>
            <a:pPr algn="ctr"/>
            <a:r>
              <a:rPr lang="en-GB" sz="2000" b="1">
                <a:solidFill>
                  <a:srgbClr val="3366FF"/>
                </a:solidFill>
                <a:latin typeface="Calibri"/>
                <a:ea typeface="ヒラギノ角ゴ Pro W3"/>
                <a:cs typeface="Calibri"/>
              </a:rPr>
              <a:t>Summer Menu 2026</a:t>
            </a:r>
            <a:endParaRPr lang="en-GB" sz="2000" b="1">
              <a:solidFill>
                <a:srgbClr val="3366FF"/>
              </a:solidFill>
              <a:latin typeface="Calibri"/>
              <a:cs typeface="Calibri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709070"/>
              </p:ext>
            </p:extLst>
          </p:nvPr>
        </p:nvGraphicFramePr>
        <p:xfrm>
          <a:off x="133714" y="1349297"/>
          <a:ext cx="9401198" cy="4562161"/>
        </p:xfrm>
        <a:graphic>
          <a:graphicData uri="http://schemas.openxmlformats.org/drawingml/2006/table">
            <a:tbl>
              <a:tblPr/>
              <a:tblGrid>
                <a:gridCol w="1085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4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41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140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WEEK 1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Monday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5" marR="38205" marT="35267" marB="35267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Tuesday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Wednesday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Thursday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Friday 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250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Main Course Choices</a:t>
                      </a:r>
                      <a:endParaRPr lang="en-GB" sz="1400" kern="14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kern="12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br>
                        <a:rPr lang="en-GB" sz="1050" b="1" i="0" kern="12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1050" b="1" i="0" kern="12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​ Homemade quiche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kern="12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br>
                        <a:rPr lang="en-GB" sz="1050" b="1" i="0" kern="12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1050" b="1" i="0" kern="12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​ OR</a:t>
                      </a:r>
                      <a:br>
                        <a:rPr lang="en-GB" sz="1050" b="1" i="0" kern="12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1050" b="1" i="0" kern="12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kern="12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Jacket Potato with a Choice of fillings </a:t>
                      </a:r>
                    </a:p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Spaghetti Bolognaise 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 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GB" sz="1050" b="1" i="0" u="none" strike="noStrike" noProof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GB" sz="1050" b="1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GB" sz="1050" b="1" i="0" u="none" strike="noStrike" noProof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1" i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Cheese or tuna sandwich</a:t>
                      </a: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Curry 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the day​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​OR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Jacket Potato with a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      Choice of Fillings </a:t>
                      </a: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  of the Day &amp; Yorkshire Pudding​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     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Jacket Potato with a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         Choice of Fillings </a:t>
                      </a: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Breaded Fish Portion​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GB" sz="105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GB" sz="1050" b="1" i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Cheese or ham sandwich</a:t>
                      </a: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88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00" b="1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POTATOES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PASTA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i="0" u="none" strike="noStrike" kern="1400" noProof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Oven Baked Mini Waffles</a:t>
                      </a:r>
                      <a:r>
                        <a:rPr lang="en-US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1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Garlic Bread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Wholegrain Rice</a:t>
                      </a:r>
                      <a:r>
                        <a:rPr lang="en-US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1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 Potatoes</a:t>
                      </a:r>
                      <a:r>
                        <a:rPr lang="en-US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1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Chips</a:t>
                      </a:r>
                      <a:r>
                        <a:rPr lang="en-US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1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38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chemeClr val="bg1"/>
                          </a:solidFill>
                          <a:effectLst/>
                          <a:latin typeface="Impact"/>
                        </a:rPr>
                        <a:t>VEGETABLES</a:t>
                      </a:r>
                      <a:endParaRPr lang="en-GB" sz="1400" kern="1400">
                        <a:solidFill>
                          <a:schemeClr val="bg1"/>
                        </a:solidFill>
                        <a:effectLst/>
                        <a:latin typeface="Impact" pitchFamily="34" charset="0"/>
                      </a:endParaRP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kern="140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58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kern="140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kern="14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kern="14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kern="14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kern="140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0311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Fruit Fool with Summer berries</a:t>
                      </a:r>
                      <a:endParaRPr lang="en-US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i="0" u="none" strike="noStrike" kern="1400" noProof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i="0" u="none" strike="noStrike" kern="1400" noProof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Chef’s pudding</a:t>
                      </a: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chemeClr val="bg1"/>
                      </a:solidFill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 </a:t>
                      </a: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Fruit Crumble with Custard</a:t>
                      </a:r>
                      <a:endParaRPr lang="en-US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Fruit mousse slice</a:t>
                      </a:r>
                      <a:endParaRPr lang="en-US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Ice-cream</a:t>
                      </a:r>
                      <a:endParaRPr lang="en-US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5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590253"/>
                  </a:ext>
                </a:extLst>
              </a:tr>
            </a:tbl>
          </a:graphicData>
        </a:graphic>
      </p:graphicFrame>
      <p:pic>
        <p:nvPicPr>
          <p:cNvPr id="104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2798" y="572225"/>
            <a:ext cx="153214" cy="1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09323" y="2095181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3951" y="1834343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6550" y="1151444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6549" y="1596624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5019" y="1376618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376618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589707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6346" y="1834343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1656" y="2083299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6574" y="1186496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7203" y="886520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7203" y="691734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6725" y="952330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2786" y="746966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579" y="2127479"/>
            <a:ext cx="142794" cy="14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090" y="2098903"/>
            <a:ext cx="152400" cy="15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001" y="2121761"/>
            <a:ext cx="152399" cy="15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2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25" y="1034040"/>
            <a:ext cx="181719" cy="18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ED5753-1B79-D09D-6D82-D5A5A7D9CE08}"/>
              </a:ext>
            </a:extLst>
          </p:cNvPr>
          <p:cNvSpPr txBox="1"/>
          <p:nvPr/>
        </p:nvSpPr>
        <p:spPr>
          <a:xfrm rot="-10800000" flipV="1">
            <a:off x="1123316" y="5868851"/>
            <a:ext cx="7521273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>
                <a:solidFill>
                  <a:srgbClr val="3366FF"/>
                </a:solidFill>
              </a:rPr>
              <a:t>Fresh Fruit and a selection of Breads are always available daily. </a:t>
            </a:r>
          </a:p>
          <a:p>
            <a:pPr algn="ctr"/>
            <a:r>
              <a:rPr lang="en-GB" sz="1400" b="1"/>
              <a:t>Drinking Water is Available Daily on the Dining Room Tables </a:t>
            </a:r>
            <a:endParaRPr lang="en-GB" sz="1400" b="1">
              <a:ea typeface="Calibri"/>
              <a:cs typeface="Calibri"/>
            </a:endParaRPr>
          </a:p>
          <a:p>
            <a:pPr algn="ctr"/>
            <a:r>
              <a:rPr lang="en-GB" sz="1400" b="1">
                <a:solidFill>
                  <a:srgbClr val="FF0000"/>
                </a:solidFill>
              </a:rPr>
              <a:t>Menus are Subject to Change </a:t>
            </a:r>
            <a:endParaRPr lang="en-GB" sz="1400" b="1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B708E70-4375-3D1F-F89A-AD3973604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82" y="93000"/>
            <a:ext cx="2726454" cy="880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5D0C5FC-9E50-A4AA-2B8E-022A96C593FB}"/>
              </a:ext>
            </a:extLst>
          </p:cNvPr>
          <p:cNvSpPr txBox="1"/>
          <p:nvPr/>
        </p:nvSpPr>
        <p:spPr>
          <a:xfrm>
            <a:off x="361107" y="948926"/>
            <a:ext cx="185833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>
                <a:latin typeface="Arial"/>
                <a:cs typeface="Arial"/>
              </a:rPr>
              <a:t>Homemade Dish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0D6C728D-4D8F-7D20-D819-AA129985A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059" y="75453"/>
            <a:ext cx="1446170" cy="99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06F93B6E-A54F-CF12-16EA-6D2FB123C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3546" y="79933"/>
            <a:ext cx="1048010" cy="89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A2CA1FA2-225F-4527-0825-B53EE7CD9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081" y="91084"/>
            <a:ext cx="1063343" cy="936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08446EF5-C48B-FA92-9660-917ED1B79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157" y="2139492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47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783710"/>
              </p:ext>
            </p:extLst>
          </p:nvPr>
        </p:nvGraphicFramePr>
        <p:xfrm>
          <a:off x="122306" y="1530291"/>
          <a:ext cx="9494272" cy="4540309"/>
        </p:xfrm>
        <a:graphic>
          <a:graphicData uri="http://schemas.openxmlformats.org/drawingml/2006/table">
            <a:tbl>
              <a:tblPr/>
              <a:tblGrid>
                <a:gridCol w="1090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8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6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6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3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88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4684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 dirty="0">
                          <a:solidFill>
                            <a:schemeClr val="bg1"/>
                          </a:solidFill>
                          <a:effectLst/>
                          <a:latin typeface="Impact"/>
                          <a:cs typeface="Arial"/>
                        </a:rPr>
                        <a:t>WEEK 2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MONDAY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TUESDAY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0" kern="14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0" kern="1400">
                          <a:solidFill>
                            <a:srgbClr val="00B050"/>
                          </a:solidFill>
                          <a:effectLst/>
                          <a:latin typeface="Impact"/>
                          <a:cs typeface="Arial"/>
                        </a:rPr>
                        <a:t>THURSDAY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FRIDAY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268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MAIN COURSE CHOICES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Fish cakes</a:t>
                      </a:r>
                    </a:p>
                    <a:p>
                      <a:pPr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u="none" strike="noStrike" kern="1400" noProof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u="none" strike="noStrike" kern="1400" noProof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b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b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Jacket Potato with a Choice of fillings</a:t>
                      </a:r>
                    </a:p>
                  </a:txBody>
                  <a:tcPr marL="38206" marR="38206" marT="35267" marB="35267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noProof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Tomato meatballs</a:t>
                      </a:r>
                      <a:endParaRPr lang="en-US" sz="1050" b="1" i="0" u="none" strike="noStrike" noProof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50" b="1" i="0" u="none" strike="noStrike" noProof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noProof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    </a:t>
                      </a:r>
                      <a:endParaRPr lang="en-US" sz="1050" b="1" i="0" u="none" strike="noStrike" noProof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noProof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 OR</a:t>
                      </a:r>
                      <a:endParaRPr lang="en-US" sz="1050" b="1" i="0" u="none" strike="noStrike" noProof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u="none" strike="noStrike" noProof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i="0" u="none" strike="noStrike" noProof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Cheese or tuna sandwich</a:t>
                      </a:r>
                      <a:endParaRPr lang="en-US" sz="1050" b="1" i="0" u="none" strike="noStrike" noProof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50" b="0" i="0" u="none" strike="noStrike" noProof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5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50" b="1" i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Tikka Masala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Jacket Potato with a Choice of Fillings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5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 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the ​Day 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Yorkshire Pudding​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50" b="0" i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Jacket Potato with a Choice of Fillings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5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Homemade Cheese  Pizza​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​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50" b="1" i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Cheese or ham sandwich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5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3489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POTATOES PASTA</a:t>
                      </a:r>
                      <a:endParaRPr lang="en-US" sz="1400">
                        <a:latin typeface="Impact"/>
                        <a:cs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 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Jacket Potato Wedges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kern="14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Pasta</a:t>
                      </a:r>
                      <a:endParaRPr lang="en-US" sz="1050" b="1" dirty="0">
                        <a:solidFill>
                          <a:srgbClr val="00B050"/>
                        </a:solidFill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​Fluffy Rice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5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 Roast Potatoes​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</a:t>
                      </a:r>
                      <a:endParaRPr lang="en-US" sz="105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Chips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5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464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chemeClr val="bg1"/>
                          </a:solidFill>
                          <a:effectLst/>
                          <a:latin typeface="Impact"/>
                          <a:cs typeface="Arial"/>
                        </a:rPr>
                        <a:t>VEGETABLES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baseline="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624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>
                          <a:solidFill>
                            <a:srgbClr val="00B050"/>
                          </a:solidFill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kern="140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kern="140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4780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0">
                      <a:noFill/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Angel Delight</a:t>
                      </a:r>
                      <a:endParaRPr lang="en-GB" sz="1050" b="0" kern="140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0">
                      <a:noFill/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Fruit meringue nest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050" b="0" kern="140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050" b="1" kern="14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0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Custard Tart</a:t>
                      </a:r>
                      <a:endParaRPr lang="en-GB" sz="1050" b="0" kern="140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Fruit jelly</a:t>
                      </a:r>
                      <a:r>
                        <a:rPr lang="en-GB" sz="105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050" b="0" kern="140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Ice-cream</a:t>
                      </a:r>
                      <a:endParaRPr lang="en-GB" sz="1050" b="0" kern="140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kern="14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0">
                      <a:noFill/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491296"/>
                  </a:ext>
                </a:extLst>
              </a:tr>
            </a:tbl>
          </a:graphicData>
        </a:graphic>
      </p:graphicFrame>
      <p:sp>
        <p:nvSpPr>
          <p:cNvPr id="43" name="Rectangle 37"/>
          <p:cNvSpPr>
            <a:spLocks noChangeArrowheads="1"/>
          </p:cNvSpPr>
          <p:nvPr/>
        </p:nvSpPr>
        <p:spPr bwMode="auto">
          <a:xfrm>
            <a:off x="4855007" y="5186844"/>
            <a:ext cx="1655762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GB" sz="1100" b="1">
              <a:solidFill>
                <a:srgbClr val="CE2878"/>
              </a:solidFill>
            </a:endParaRPr>
          </a:p>
          <a:p>
            <a:pPr algn="ctr"/>
            <a:endParaRPr lang="en-GB" sz="1100" b="1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3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688" y="830938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1120783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6725" y="823620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3112" y="1094686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376618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409549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69347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1525" y="1693478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3543" y="197725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199877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7510" y="2207432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443823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6903" y="2423226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978" y="2337924"/>
            <a:ext cx="132874" cy="137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89" y="1275795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030" y="2027308"/>
            <a:ext cx="132874" cy="137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065" y="2332921"/>
            <a:ext cx="137723" cy="14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63" y="2677125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951" y="1949355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131" y="2298989"/>
            <a:ext cx="155268" cy="16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654A4A4-119B-6513-CDFD-DF5025B6B266}"/>
              </a:ext>
            </a:extLst>
          </p:cNvPr>
          <p:cNvSpPr txBox="1"/>
          <p:nvPr/>
        </p:nvSpPr>
        <p:spPr>
          <a:xfrm>
            <a:off x="2971800" y="223194"/>
            <a:ext cx="279916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GB" sz="2000" b="1" baseline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First &amp; Primary </a:t>
            </a:r>
          </a:p>
          <a:p>
            <a:pPr algn="ctr" rtl="0"/>
            <a:r>
              <a:rPr lang="en-GB" sz="2000" b="1" baseline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School</a:t>
            </a:r>
          </a:p>
          <a:p>
            <a:pPr algn="ctr" rtl="0"/>
            <a:r>
              <a:rPr lang="en-GB" sz="2000" b="1" baseline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 Summer Menu </a:t>
            </a:r>
            <a:r>
              <a:rPr lang="en-GB" sz="2000" b="1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2026</a:t>
            </a:r>
            <a:endParaRPr lang="en-GB" b="1">
              <a:solidFill>
                <a:srgbClr val="00B050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A771B6-0E73-60D6-632C-68BEF3FC0C81}"/>
              </a:ext>
            </a:extLst>
          </p:cNvPr>
          <p:cNvSpPr txBox="1"/>
          <p:nvPr/>
        </p:nvSpPr>
        <p:spPr>
          <a:xfrm>
            <a:off x="1258858" y="6041646"/>
            <a:ext cx="7677224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>
                <a:solidFill>
                  <a:srgbClr val="008000"/>
                </a:solidFill>
                <a:latin typeface="+mj-lt"/>
                <a:cs typeface="Arial" panose="020B0604020202020204" pitchFamily="34" charset="0"/>
              </a:rPr>
              <a:t>Fresh Fruit and a selection of Breads are always available daily. </a:t>
            </a:r>
            <a:r>
              <a:rPr lang="en-US" sz="1400" dirty="0">
                <a:solidFill>
                  <a:srgbClr val="008000"/>
                </a:solidFill>
                <a:latin typeface="+mj-lt"/>
                <a:cs typeface="Arial" panose="020B0604020202020204" pitchFamily="34" charset="0"/>
              </a:rPr>
              <a:t>​</a:t>
            </a:r>
          </a:p>
          <a:p>
            <a:pPr algn="ctr"/>
            <a:r>
              <a:rPr lang="en-GB" sz="1400" b="1" dirty="0">
                <a:latin typeface="+mj-lt"/>
                <a:cs typeface="Arial" panose="020B0604020202020204" pitchFamily="34" charset="0"/>
              </a:rPr>
              <a:t>Drinking Water is Available Daily on the Dining Room Tables ​</a:t>
            </a:r>
            <a:endParaRPr lang="en-GB" sz="1400" b="1" dirty="0">
              <a:latin typeface="+mj-lt"/>
              <a:ea typeface="Calibri"/>
              <a:cs typeface="Arial" panose="020B0604020202020204" pitchFamily="34" charset="0"/>
            </a:endParaRP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Menus are Subject to Change </a:t>
            </a:r>
            <a:endParaRPr lang="en-GB" sz="1400" b="1" dirty="0">
              <a:solidFill>
                <a:srgbClr val="FF0000"/>
              </a:solidFill>
              <a:latin typeface="+mj-lt"/>
              <a:ea typeface="Calibri"/>
              <a:cs typeface="Arial" panose="020B06040202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67F4E33-9AFD-D15F-DF03-73D141794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668" y="222039"/>
            <a:ext cx="1790700" cy="1106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8C2CC1A0-F177-070F-D88F-AA993FFF1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3467" y="223276"/>
            <a:ext cx="1524000" cy="1099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DAF76457-075F-D781-83A4-6690E362F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68" y="161201"/>
            <a:ext cx="2668765" cy="100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DAE220-4E95-CC20-0510-F7600EDF061F}"/>
              </a:ext>
            </a:extLst>
          </p:cNvPr>
          <p:cNvSpPr txBox="1"/>
          <p:nvPr/>
        </p:nvSpPr>
        <p:spPr>
          <a:xfrm>
            <a:off x="390999" y="1222487"/>
            <a:ext cx="2041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Homemade Dish</a:t>
            </a:r>
          </a:p>
        </p:txBody>
      </p:sp>
    </p:spTree>
    <p:extLst>
      <p:ext uri="{BB962C8B-B14F-4D97-AF65-F5344CB8AC3E}">
        <p14:creationId xmlns:p14="http://schemas.microsoft.com/office/powerpoint/2010/main" val="374084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3440832" y="149237"/>
            <a:ext cx="254510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algn="ctr"/>
            <a:r>
              <a:rPr lang="en-GB" sz="2000" b="1">
                <a:solidFill>
                  <a:srgbClr val="7030A0"/>
                </a:solidFill>
                <a:latin typeface="Calibri"/>
                <a:ea typeface="ヒラギノ角ゴ Pro W3"/>
                <a:cs typeface="Calibri"/>
              </a:rPr>
              <a:t>First &amp; Primary </a:t>
            </a:r>
          </a:p>
          <a:p>
            <a:pPr algn="ctr"/>
            <a:r>
              <a:rPr lang="en-GB" sz="2000" b="1">
                <a:solidFill>
                  <a:srgbClr val="7030A0"/>
                </a:solidFill>
                <a:latin typeface="Calibri"/>
                <a:ea typeface="ヒラギノ角ゴ Pro W3"/>
                <a:cs typeface="Calibri"/>
              </a:rPr>
              <a:t>School </a:t>
            </a:r>
          </a:p>
          <a:p>
            <a:pPr algn="ctr"/>
            <a:r>
              <a:rPr lang="en-GB" sz="2000" b="1">
                <a:solidFill>
                  <a:srgbClr val="7030A0"/>
                </a:solidFill>
                <a:latin typeface="Calibri"/>
                <a:ea typeface="ヒラギノ角ゴ Pro W3"/>
                <a:cs typeface="Calibri"/>
              </a:rPr>
              <a:t>Summer Menu 2026</a:t>
            </a:r>
            <a:endParaRPr lang="en-GB" b="1">
              <a:solidFill>
                <a:srgbClr val="7030A0"/>
              </a:solidFill>
              <a:latin typeface="Calibri"/>
              <a:cs typeface="Calibri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945790"/>
              </p:ext>
            </p:extLst>
          </p:nvPr>
        </p:nvGraphicFramePr>
        <p:xfrm>
          <a:off x="396232" y="1283510"/>
          <a:ext cx="9214082" cy="4843617"/>
        </p:xfrm>
        <a:graphic>
          <a:graphicData uri="http://schemas.openxmlformats.org/drawingml/2006/table">
            <a:tbl>
              <a:tblPr/>
              <a:tblGrid>
                <a:gridCol w="1066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4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77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889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WEEK 3</a:t>
                      </a:r>
                      <a:endParaRPr lang="en-GB" sz="2000" b="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Monday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Tuesday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Wednesday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Thursday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Friday 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087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MAIN COURSE CHOICES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Oven baked sausages</a:t>
                      </a:r>
                      <a:b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b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Jacket Potato with a Choice of fillings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Mince </a:t>
                      </a:r>
                      <a:r>
                        <a:rPr lang="en-GB" sz="1050" b="1" i="0" dirty="0" err="1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Cobler</a:t>
                      </a: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sz="1050" b="0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 OR</a:t>
                      </a:r>
                      <a:endParaRPr lang="en-GB" sz="1050" b="1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Cheese or tuna sandwich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Korma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endParaRPr lang="en-GB" sz="1050" b="1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Jacket Potato with a Choice of Fillings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 of the Day &amp;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Yorkshire Pudding​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Jacket Potato with a Choice of Fillings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0" i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Chicken Nuggets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OR            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Cheese or ham sandwich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757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POTATOES PASTA </a:t>
                      </a:r>
                      <a:endParaRPr lang="en-US" sz="1400">
                        <a:latin typeface="Impact"/>
                        <a:cs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Oven Baked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Potato Wedges​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Creamed potatoes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Wholegrain Rice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 Roast Potatoes​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Chips</a:t>
                      </a:r>
                      <a:r>
                        <a:rPr lang="en-GB" sz="1050" b="0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43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chemeClr val="bg1"/>
                          </a:solidFill>
                          <a:effectLst/>
                          <a:latin typeface="Impact"/>
                          <a:cs typeface="Arial"/>
                        </a:rPr>
                        <a:t>VEGETABLES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17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b="1" kern="14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046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Strawberry jelly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Homemade flapjack</a:t>
                      </a: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Chocolate brownie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Cheesecake</a:t>
                      </a: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Ice-cream</a:t>
                      </a:r>
                    </a:p>
                    <a:p>
                      <a:pPr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5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492687"/>
                  </a:ext>
                </a:extLst>
              </a:tr>
            </a:tbl>
          </a:graphicData>
        </a:graphic>
      </p:graphicFrame>
      <p:pic>
        <p:nvPicPr>
          <p:cNvPr id="67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04" y="2416914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04" y="2194364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1647" y="1930403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1647" y="1709941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3538" y="1429521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324" y="1181914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7404" y="921928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324" y="626061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443823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199877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3543" y="197725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69347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409549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688" y="830938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2620" y="1112159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315" y="2348458"/>
            <a:ext cx="142067" cy="14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599" y="2278255"/>
            <a:ext cx="166110" cy="171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32" y="1004051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801" y="2325967"/>
            <a:ext cx="162420" cy="1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9F322B-5D3C-8197-0CC7-E795F6891313}"/>
              </a:ext>
            </a:extLst>
          </p:cNvPr>
          <p:cNvSpPr txBox="1"/>
          <p:nvPr/>
        </p:nvSpPr>
        <p:spPr>
          <a:xfrm rot="-10800000" flipV="1">
            <a:off x="1628942" y="6073316"/>
            <a:ext cx="6882280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Fresh Fruit and a selection of Breads are always available daily. </a:t>
            </a:r>
            <a:r>
              <a:rPr lang="en-US" sz="1400" b="1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​​</a:t>
            </a:r>
          </a:p>
          <a:p>
            <a:pPr algn="ctr"/>
            <a:r>
              <a:rPr lang="en-GB" sz="1400" b="1">
                <a:latin typeface="+mj-lt"/>
                <a:cs typeface="Arial" panose="020B0604020202020204" pitchFamily="34" charset="0"/>
              </a:rPr>
              <a:t>Drinking Water is Available Daily on the Dining Room Tables </a:t>
            </a:r>
            <a:r>
              <a:rPr lang="en-GB" sz="1400">
                <a:latin typeface="+mj-lt"/>
                <a:cs typeface="Arial" panose="020B0604020202020204" pitchFamily="34" charset="0"/>
              </a:rPr>
              <a:t>​​</a:t>
            </a:r>
            <a:endParaRPr lang="en-GB" sz="1400">
              <a:latin typeface="+mj-lt"/>
              <a:ea typeface="Calibri"/>
              <a:cs typeface="Arial" panose="020B0604020202020204" pitchFamily="34" charset="0"/>
            </a:endParaRPr>
          </a:p>
          <a:p>
            <a:pPr algn="ctr"/>
            <a:r>
              <a:rPr lang="en-GB" sz="1400" b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Menus are Subject to Change </a:t>
            </a:r>
            <a:endParaRPr lang="en-GB" sz="1400" b="1">
              <a:solidFill>
                <a:srgbClr val="FF0000"/>
              </a:solidFill>
              <a:latin typeface="+mj-lt"/>
              <a:ea typeface="Calibri"/>
              <a:cs typeface="Arial" panose="020B0604020202020204" pitchFamily="34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AC2CCF7-71C7-8E7E-6A8C-A46238533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41" y="149238"/>
            <a:ext cx="2844526" cy="7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03DCB37E-2345-53DE-1132-17A74BE31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672" y="124110"/>
            <a:ext cx="968930" cy="95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63531894-DCC1-B66E-02B3-0585955FF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414" y="146753"/>
            <a:ext cx="1253680" cy="93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A04E70DC-871F-5131-3902-417D900E5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383" y="152562"/>
            <a:ext cx="1132931" cy="931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E666B5-0206-4EC5-ED87-15701DEF3048}"/>
              </a:ext>
            </a:extLst>
          </p:cNvPr>
          <p:cNvSpPr txBox="1"/>
          <p:nvPr/>
        </p:nvSpPr>
        <p:spPr>
          <a:xfrm>
            <a:off x="607504" y="934257"/>
            <a:ext cx="23990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Homemade Dish</a:t>
            </a:r>
          </a:p>
        </p:txBody>
      </p:sp>
    </p:spTree>
    <p:extLst>
      <p:ext uri="{BB962C8B-B14F-4D97-AF65-F5344CB8AC3E}">
        <p14:creationId xmlns:p14="http://schemas.microsoft.com/office/powerpoint/2010/main" val="123543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18ec15-e105-4a2d-8d61-1b82b52e01db">
      <Terms xmlns="http://schemas.microsoft.com/office/infopath/2007/PartnerControls"/>
    </lcf76f155ced4ddcb4097134ff3c332f>
    <TaxCatchAll xmlns="5463e1ec-1b19-4653-920e-8e0a1cb9f16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E1FA591FBEA4458AB8F8C125FA517F" ma:contentTypeVersion="15" ma:contentTypeDescription="Create a new document." ma:contentTypeScope="" ma:versionID="b24e9c9a84135f4f1b206c2b4c27046e">
  <xsd:schema xmlns:xsd="http://www.w3.org/2001/XMLSchema" xmlns:xs="http://www.w3.org/2001/XMLSchema" xmlns:p="http://schemas.microsoft.com/office/2006/metadata/properties" xmlns:ns2="c618ec15-e105-4a2d-8d61-1b82b52e01db" xmlns:ns3="5463e1ec-1b19-4653-920e-8e0a1cb9f16e" targetNamespace="http://schemas.microsoft.com/office/2006/metadata/properties" ma:root="true" ma:fieldsID="6b178d9a13ddc419cc18d64c73baca9a" ns2:_="" ns3:_="">
    <xsd:import namespace="c618ec15-e105-4a2d-8d61-1b82b52e01db"/>
    <xsd:import namespace="5463e1ec-1b19-4653-920e-8e0a1cb9f1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18ec15-e105-4a2d-8d61-1b82b52e01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d842b64-b1f6-4448-b00e-e644affff4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3e1ec-1b19-4653-920e-8e0a1cb9f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f8870b09-715b-496e-bf7c-9bfbb6cfacda}" ma:internalName="TaxCatchAll" ma:showField="CatchAllData" ma:web="5463e1ec-1b19-4653-920e-8e0a1cb9f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266647-D906-44C5-A643-24BB02300832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c618ec15-e105-4a2d-8d61-1b82b52e01db"/>
    <ds:schemaRef ds:uri="http://purl.org/dc/terms/"/>
    <ds:schemaRef ds:uri="http://schemas.openxmlformats.org/package/2006/metadata/core-properties"/>
    <ds:schemaRef ds:uri="5463e1ec-1b19-4653-920e-8e0a1cb9f16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B40C524-70D1-4B75-83A1-8FCD277F95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883AAE-76BE-4B34-90B8-0981AEC8A30A}">
  <ds:schemaRefs>
    <ds:schemaRef ds:uri="5463e1ec-1b19-4653-920e-8e0a1cb9f16e"/>
    <ds:schemaRef ds:uri="c618ec15-e105-4a2d-8d61-1b82b52e01d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637</Words>
  <Application>Microsoft Office PowerPoint</Application>
  <PresentationFormat>A4 Paper (210x297 mm)</PresentationFormat>
  <Paragraphs>237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Impact</vt:lpstr>
      <vt:lpstr>Segoe UI</vt:lpstr>
      <vt:lpstr>ヒラギノ角ゴ Pro W3</vt:lpstr>
      <vt:lpstr>Office Theme</vt:lpstr>
      <vt:lpstr>PowerPoint Presentation</vt:lpstr>
      <vt:lpstr>PowerPoint Presentation</vt:lpstr>
      <vt:lpstr>PowerPoint Presentation</vt:lpstr>
    </vt:vector>
  </TitlesOfParts>
  <Company>Northumberland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McGrath, Natalie</dc:creator>
  <cp:lastModifiedBy>Agnieszka Nowak</cp:lastModifiedBy>
  <cp:revision>155</cp:revision>
  <cp:lastPrinted>2015-03-16T13:52:58Z</cp:lastPrinted>
  <dcterms:created xsi:type="dcterms:W3CDTF">2013-06-05T12:47:07Z</dcterms:created>
  <dcterms:modified xsi:type="dcterms:W3CDTF">2026-04-30T09:33:57Z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0x01010094E1FA591FBEA4458AB8F8C125FA517F</vt:lpwstr>
  </property>
  <property fmtid="{D5CDD505-2E9C-101B-9397-08002B2CF9AE}" pid="3" name="Order">
    <vt:r8>700</vt:r8>
  </property>
  <property fmtid="{D5CDD505-2E9C-101B-9397-08002B2CF9AE}" pid="4" name="ComplianceAssetId">
    <vt:lpwstr/>
  </property>
  <property fmtid="{D5CDD505-2E9C-101B-9397-08002B2CF9AE}" pid="5" name="MediaServiceImageTags">
    <vt:lpwstr/>
  </property>
</Properties>
</file>