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2" r:id="rId4"/>
    <p:sldMasterId id="214748367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fb209e793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fb209e793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fb209e7933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fb209e7933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5a7e3f420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5a7e3f420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5a7e3f420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5a7e3f420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5a7e3f420c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5a7e3f420c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3f319ae02e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3f319ae02e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5a7e3f420c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5a7e3f420c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5a7e3f420c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5a7e3f420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3f319ae02e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3f319ae02e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8b9ec20f7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8b9ec20f7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8b9ec20f7a_1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8b9ec20f7a_1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8b9ec20f7a_1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8b9ec20f7a_1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8b9ec20f7a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8b9ec20f7a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8b9ec20f7a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8b9ec20f7a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8b9ec20f7a_1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8b9ec20f7a_1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13f319ae02e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13f319ae02e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3f319ae02e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13f319ae02e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Name of website will change soon!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7cf3159fe7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7cf3159fe7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7f33e677cd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g37f33e677cd_0_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7f33e677cd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g37f33e677cd_0_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3f319ae02e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13f319ae02e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2" name="Google Shape;52;p13"/>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rtl="0" algn="l">
              <a:lnSpc>
                <a:spcPct val="100000"/>
              </a:lnSpc>
              <a:spcBef>
                <a:spcPts val="560"/>
              </a:spcBef>
              <a:spcAft>
                <a:spcPts val="0"/>
              </a:spcAft>
              <a:buClr>
                <a:schemeClr val="dk1"/>
              </a:buClr>
              <a:buSzPts val="2800"/>
              <a:buChar char="•"/>
              <a:defRPr sz="2800"/>
            </a:lvl1pPr>
            <a:lvl2pPr indent="-381000" lvl="1" marL="914400" rtl="0" algn="l">
              <a:lnSpc>
                <a:spcPct val="100000"/>
              </a:lnSpc>
              <a:spcBef>
                <a:spcPts val="480"/>
              </a:spcBef>
              <a:spcAft>
                <a:spcPts val="0"/>
              </a:spcAft>
              <a:buClr>
                <a:schemeClr val="dk1"/>
              </a:buClr>
              <a:buSzPts val="2400"/>
              <a:buChar char="–"/>
              <a:defRPr sz="2400"/>
            </a:lvl2pPr>
            <a:lvl3pPr indent="-355600" lvl="2" marL="1371600" rtl="0" algn="l">
              <a:lnSpc>
                <a:spcPct val="100000"/>
              </a:lnSpc>
              <a:spcBef>
                <a:spcPts val="400"/>
              </a:spcBef>
              <a:spcAft>
                <a:spcPts val="0"/>
              </a:spcAft>
              <a:buClr>
                <a:schemeClr val="dk1"/>
              </a:buClr>
              <a:buSzPts val="2000"/>
              <a:buChar char="•"/>
              <a:defRPr sz="2000"/>
            </a:lvl3pPr>
            <a:lvl4pPr indent="-342900" lvl="3" marL="1828800" rtl="0" algn="l">
              <a:lnSpc>
                <a:spcPct val="100000"/>
              </a:lnSpc>
              <a:spcBef>
                <a:spcPts val="360"/>
              </a:spcBef>
              <a:spcAft>
                <a:spcPts val="0"/>
              </a:spcAft>
              <a:buClr>
                <a:schemeClr val="dk1"/>
              </a:buClr>
              <a:buSzPts val="1800"/>
              <a:buChar char="–"/>
              <a:defRPr sz="1800"/>
            </a:lvl4pPr>
            <a:lvl5pPr indent="-342900" lvl="4" marL="2286000" rtl="0" algn="l">
              <a:lnSpc>
                <a:spcPct val="100000"/>
              </a:lnSpc>
              <a:spcBef>
                <a:spcPts val="360"/>
              </a:spcBef>
              <a:spcAft>
                <a:spcPts val="0"/>
              </a:spcAft>
              <a:buClr>
                <a:schemeClr val="dk1"/>
              </a:buClr>
              <a:buSzPts val="1800"/>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53" name="Google Shape;53;p13"/>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rtl="0" algn="l">
              <a:lnSpc>
                <a:spcPct val="100000"/>
              </a:lnSpc>
              <a:spcBef>
                <a:spcPts val="560"/>
              </a:spcBef>
              <a:spcAft>
                <a:spcPts val="0"/>
              </a:spcAft>
              <a:buClr>
                <a:schemeClr val="dk1"/>
              </a:buClr>
              <a:buSzPts val="2800"/>
              <a:buChar char="•"/>
              <a:defRPr sz="2800"/>
            </a:lvl1pPr>
            <a:lvl2pPr indent="-381000" lvl="1" marL="914400" rtl="0" algn="l">
              <a:lnSpc>
                <a:spcPct val="100000"/>
              </a:lnSpc>
              <a:spcBef>
                <a:spcPts val="480"/>
              </a:spcBef>
              <a:spcAft>
                <a:spcPts val="0"/>
              </a:spcAft>
              <a:buClr>
                <a:schemeClr val="dk1"/>
              </a:buClr>
              <a:buSzPts val="2400"/>
              <a:buChar char="–"/>
              <a:defRPr sz="2400"/>
            </a:lvl2pPr>
            <a:lvl3pPr indent="-355600" lvl="2" marL="1371600" rtl="0" algn="l">
              <a:lnSpc>
                <a:spcPct val="100000"/>
              </a:lnSpc>
              <a:spcBef>
                <a:spcPts val="400"/>
              </a:spcBef>
              <a:spcAft>
                <a:spcPts val="0"/>
              </a:spcAft>
              <a:buClr>
                <a:schemeClr val="dk1"/>
              </a:buClr>
              <a:buSzPts val="2000"/>
              <a:buChar char="•"/>
              <a:defRPr sz="2000"/>
            </a:lvl3pPr>
            <a:lvl4pPr indent="-342900" lvl="3" marL="1828800" rtl="0" algn="l">
              <a:lnSpc>
                <a:spcPct val="100000"/>
              </a:lnSpc>
              <a:spcBef>
                <a:spcPts val="360"/>
              </a:spcBef>
              <a:spcAft>
                <a:spcPts val="0"/>
              </a:spcAft>
              <a:buClr>
                <a:schemeClr val="dk1"/>
              </a:buClr>
              <a:buSzPts val="1800"/>
              <a:buChar char="–"/>
              <a:defRPr sz="1800"/>
            </a:lvl4pPr>
            <a:lvl5pPr indent="-342900" lvl="4" marL="2286000" rtl="0" algn="l">
              <a:lnSpc>
                <a:spcPct val="100000"/>
              </a:lnSpc>
              <a:spcBef>
                <a:spcPts val="360"/>
              </a:spcBef>
              <a:spcAft>
                <a:spcPts val="0"/>
              </a:spcAft>
              <a:buClr>
                <a:schemeClr val="dk1"/>
              </a:buClr>
              <a:buSzPts val="1800"/>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54" name="Google Shape;54;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 name="Google Shape;55;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6" name="Google Shape;56;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7" name="Shape 57"/>
        <p:cNvGrpSpPr/>
        <p:nvPr/>
      </p:nvGrpSpPr>
      <p:grpSpPr>
        <a:xfrm>
          <a:off x="0" y="0"/>
          <a:ext cx="0" cy="0"/>
          <a:chOff x="0" y="0"/>
          <a:chExt cx="0" cy="0"/>
        </a:xfrm>
      </p:grpSpPr>
      <p:sp>
        <p:nvSpPr>
          <p:cNvPr id="58" name="Google Shape;58;p1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9" name="Google Shape;59;p1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rtl="0" algn="l">
              <a:lnSpc>
                <a:spcPct val="100000"/>
              </a:lnSpc>
              <a:spcBef>
                <a:spcPts val="360"/>
              </a:spcBef>
              <a:spcAft>
                <a:spcPts val="0"/>
              </a:spcAft>
              <a:buClr>
                <a:schemeClr val="dk1"/>
              </a:buClr>
              <a:buSzPts val="1800"/>
              <a:buChar char="•"/>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60" name="Google Shape;60;p1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1" name="Google Shape;61;p1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2" name="Google Shape;62;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7" name="Shape 67"/>
        <p:cNvGrpSpPr/>
        <p:nvPr/>
      </p:nvGrpSpPr>
      <p:grpSpPr>
        <a:xfrm>
          <a:off x="0" y="0"/>
          <a:ext cx="0" cy="0"/>
          <a:chOff x="0" y="0"/>
          <a:chExt cx="0" cy="0"/>
        </a:xfrm>
      </p:grpSpPr>
      <p:sp>
        <p:nvSpPr>
          <p:cNvPr id="68" name="Google Shape;68;p1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9" name="Google Shape;69;p1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0" name="Google Shape;70;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 name="Shape 71"/>
        <p:cNvGrpSpPr/>
        <p:nvPr/>
      </p:nvGrpSpPr>
      <p:grpSpPr>
        <a:xfrm>
          <a:off x="0" y="0"/>
          <a:ext cx="0" cy="0"/>
          <a:chOff x="0" y="0"/>
          <a:chExt cx="0" cy="0"/>
        </a:xfrm>
      </p:grpSpPr>
      <p:sp>
        <p:nvSpPr>
          <p:cNvPr id="72" name="Google Shape;72;p1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4" name="Shape 74"/>
        <p:cNvGrpSpPr/>
        <p:nvPr/>
      </p:nvGrpSpPr>
      <p:grpSpPr>
        <a:xfrm>
          <a:off x="0" y="0"/>
          <a:ext cx="0" cy="0"/>
          <a:chOff x="0" y="0"/>
          <a:chExt cx="0" cy="0"/>
        </a:xfrm>
      </p:grpSpPr>
      <p:sp>
        <p:nvSpPr>
          <p:cNvPr id="75" name="Google Shape;75;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 name="Google Shape;76;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77" name="Google Shape;77;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8" name="Shape 78"/>
        <p:cNvGrpSpPr/>
        <p:nvPr/>
      </p:nvGrpSpPr>
      <p:grpSpPr>
        <a:xfrm>
          <a:off x="0" y="0"/>
          <a:ext cx="0" cy="0"/>
          <a:chOff x="0" y="0"/>
          <a:chExt cx="0" cy="0"/>
        </a:xfrm>
      </p:grpSpPr>
      <p:sp>
        <p:nvSpPr>
          <p:cNvPr id="79" name="Google Shape;79;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1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1" name="Google Shape;81;p1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2" name="Google Shape;82;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3" name="Shape 83"/>
        <p:cNvGrpSpPr/>
        <p:nvPr/>
      </p:nvGrpSpPr>
      <p:grpSpPr>
        <a:xfrm>
          <a:off x="0" y="0"/>
          <a:ext cx="0" cy="0"/>
          <a:chOff x="0" y="0"/>
          <a:chExt cx="0" cy="0"/>
        </a:xfrm>
      </p:grpSpPr>
      <p:sp>
        <p:nvSpPr>
          <p:cNvPr id="84" name="Google Shape;84;p2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6" name="Shape 86"/>
        <p:cNvGrpSpPr/>
        <p:nvPr/>
      </p:nvGrpSpPr>
      <p:grpSpPr>
        <a:xfrm>
          <a:off x="0" y="0"/>
          <a:ext cx="0" cy="0"/>
          <a:chOff x="0" y="0"/>
          <a:chExt cx="0" cy="0"/>
        </a:xfrm>
      </p:grpSpPr>
      <p:sp>
        <p:nvSpPr>
          <p:cNvPr id="87" name="Google Shape;87;p21"/>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8" name="Google Shape;88;p21"/>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9" name="Google Shape;89;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0" name="Shape 90"/>
        <p:cNvGrpSpPr/>
        <p:nvPr/>
      </p:nvGrpSpPr>
      <p:grpSpPr>
        <a:xfrm>
          <a:off x="0" y="0"/>
          <a:ext cx="0" cy="0"/>
          <a:chOff x="0" y="0"/>
          <a:chExt cx="0" cy="0"/>
        </a:xfrm>
      </p:grpSpPr>
      <p:sp>
        <p:nvSpPr>
          <p:cNvPr id="91" name="Google Shape;91;p22"/>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3" name="Shape 93"/>
        <p:cNvGrpSpPr/>
        <p:nvPr/>
      </p:nvGrpSpPr>
      <p:grpSpPr>
        <a:xfrm>
          <a:off x="0" y="0"/>
          <a:ext cx="0" cy="0"/>
          <a:chOff x="0" y="0"/>
          <a:chExt cx="0" cy="0"/>
        </a:xfrm>
      </p:grpSpPr>
      <p:sp>
        <p:nvSpPr>
          <p:cNvPr id="94" name="Google Shape;94;p2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3"/>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6" name="Google Shape;96;p23"/>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7" name="Google Shape;97;p23"/>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98" name="Google Shape;98;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sp>
        <p:nvSpPr>
          <p:cNvPr id="100" name="Google Shape;100;p24"/>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2" name="Shape 102"/>
        <p:cNvGrpSpPr/>
        <p:nvPr/>
      </p:nvGrpSpPr>
      <p:grpSpPr>
        <a:xfrm>
          <a:off x="0" y="0"/>
          <a:ext cx="0" cy="0"/>
          <a:chOff x="0" y="0"/>
          <a:chExt cx="0" cy="0"/>
        </a:xfrm>
      </p:grpSpPr>
      <p:sp>
        <p:nvSpPr>
          <p:cNvPr id="103" name="Google Shape;103;p2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4" name="Google Shape;104;p25"/>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105" name="Google Shape;105;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6" name="Shape 106"/>
        <p:cNvGrpSpPr/>
        <p:nvPr/>
      </p:nvGrpSpPr>
      <p:grpSpPr>
        <a:xfrm>
          <a:off x="0" y="0"/>
          <a:ext cx="0" cy="0"/>
          <a:chOff x="0" y="0"/>
          <a:chExt cx="0" cy="0"/>
        </a:xfrm>
      </p:grpSpPr>
      <p:sp>
        <p:nvSpPr>
          <p:cNvPr id="107" name="Google Shape;107;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2" Type="http://schemas.openxmlformats.org/officeDocument/2006/relationships/theme" Target="../theme/theme3.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2C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57DADA"/>
        </a:solidFill>
      </p:bgPr>
    </p:bg>
    <p:spTree>
      <p:nvGrpSpPr>
        <p:cNvPr id="63" name="Shape 63"/>
        <p:cNvGrpSpPr/>
        <p:nvPr/>
      </p:nvGrpSpPr>
      <p:grpSpPr>
        <a:xfrm>
          <a:off x="0" y="0"/>
          <a:ext cx="0" cy="0"/>
          <a:chOff x="0" y="0"/>
          <a:chExt cx="0" cy="0"/>
        </a:xfrm>
      </p:grpSpPr>
      <p:sp>
        <p:nvSpPr>
          <p:cNvPr id="64" name="Google Shape;64;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5" name="Google Shape;65;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66" name="Google Shape;6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1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hyperlink" Target="https://www.ceopeducation.co.uk/parents/" TargetMode="External"/><Relationship Id="rId4" Type="http://schemas.openxmlformats.org/officeDocument/2006/relationships/hyperlink" Target="https://www.ceop.police.uk/Safety-Centr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hyperlink" Target="https://amble-first.eschools.co.uk/web" TargetMode="Externa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27"/>
          <p:cNvPicPr preferRelativeResize="0"/>
          <p:nvPr/>
        </p:nvPicPr>
        <p:blipFill>
          <a:blip r:embed="rId3">
            <a:alphaModFix/>
          </a:blip>
          <a:stretch>
            <a:fillRect/>
          </a:stretch>
        </p:blipFill>
        <p:spPr>
          <a:xfrm>
            <a:off x="3241600" y="1221748"/>
            <a:ext cx="2323570" cy="2600175"/>
          </a:xfrm>
          <a:prstGeom prst="rect">
            <a:avLst/>
          </a:prstGeom>
          <a:noFill/>
          <a:ln>
            <a:noFill/>
          </a:ln>
        </p:spPr>
      </p:pic>
      <p:sp>
        <p:nvSpPr>
          <p:cNvPr id="113" name="Google Shape;113;p27"/>
          <p:cNvSpPr/>
          <p:nvPr/>
        </p:nvSpPr>
        <p:spPr>
          <a:xfrm>
            <a:off x="268000" y="230475"/>
            <a:ext cx="8577900" cy="745200"/>
          </a:xfrm>
          <a:prstGeom prst="frame">
            <a:avLst>
              <a:gd fmla="val 12500" name="adj1"/>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3000">
                <a:solidFill>
                  <a:srgbClr val="0000FF"/>
                </a:solidFill>
                <a:latin typeface="Comic Sans MS"/>
                <a:ea typeface="Comic Sans MS"/>
                <a:cs typeface="Comic Sans MS"/>
                <a:sym typeface="Comic Sans MS"/>
              </a:rPr>
              <a:t>Respect</a:t>
            </a:r>
            <a:r>
              <a:rPr lang="en-GB" sz="3000">
                <a:latin typeface="Comic Sans MS"/>
                <a:ea typeface="Comic Sans MS"/>
                <a:cs typeface="Comic Sans MS"/>
                <a:sym typeface="Comic Sans MS"/>
              </a:rPr>
              <a:t>		</a:t>
            </a:r>
            <a:r>
              <a:rPr b="1" lang="en-GB" sz="3000">
                <a:solidFill>
                  <a:srgbClr val="FF0000"/>
                </a:solidFill>
                <a:latin typeface="Comic Sans MS"/>
                <a:ea typeface="Comic Sans MS"/>
                <a:cs typeface="Comic Sans MS"/>
                <a:sym typeface="Comic Sans MS"/>
              </a:rPr>
              <a:t>Happiness</a:t>
            </a:r>
            <a:r>
              <a:rPr lang="en-GB" sz="3000">
                <a:latin typeface="Comic Sans MS"/>
                <a:ea typeface="Comic Sans MS"/>
                <a:cs typeface="Comic Sans MS"/>
                <a:sym typeface="Comic Sans MS"/>
              </a:rPr>
              <a:t>			</a:t>
            </a:r>
            <a:r>
              <a:rPr b="1" lang="en-GB" sz="3000">
                <a:solidFill>
                  <a:srgbClr val="04D904"/>
                </a:solidFill>
                <a:latin typeface="Comic Sans MS"/>
                <a:ea typeface="Comic Sans MS"/>
                <a:cs typeface="Comic Sans MS"/>
                <a:sym typeface="Comic Sans MS"/>
              </a:rPr>
              <a:t>Growth</a:t>
            </a:r>
            <a:endParaRPr b="1" sz="3000">
              <a:solidFill>
                <a:srgbClr val="04D904"/>
              </a:solidFill>
              <a:latin typeface="Comic Sans MS"/>
              <a:ea typeface="Comic Sans MS"/>
              <a:cs typeface="Comic Sans MS"/>
              <a:sym typeface="Comic Sans MS"/>
            </a:endParaRPr>
          </a:p>
        </p:txBody>
      </p:sp>
      <p:sp>
        <p:nvSpPr>
          <p:cNvPr id="114" name="Google Shape;114;p27"/>
          <p:cNvSpPr/>
          <p:nvPr/>
        </p:nvSpPr>
        <p:spPr>
          <a:xfrm>
            <a:off x="283050" y="4068000"/>
            <a:ext cx="8577900" cy="745200"/>
          </a:xfrm>
          <a:prstGeom prst="frame">
            <a:avLst>
              <a:gd fmla="val 12500" name="adj1"/>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i="1" lang="en-GB" sz="3200">
                <a:solidFill>
                  <a:schemeClr val="dk1"/>
                </a:solidFill>
                <a:latin typeface="Comic Sans MS"/>
                <a:ea typeface="Comic Sans MS"/>
                <a:cs typeface="Comic Sans MS"/>
                <a:sym typeface="Comic Sans MS"/>
              </a:rPr>
              <a:t>If you’re ready to try, you’re ready to fly. </a:t>
            </a:r>
            <a:endParaRPr i="1" sz="2900">
              <a:latin typeface="Comic Sans MS"/>
              <a:ea typeface="Comic Sans MS"/>
              <a:cs typeface="Comic Sans MS"/>
              <a:sym typeface="Comic Sans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id="119" name="Google Shape;119;p28"/>
          <p:cNvPicPr preferRelativeResize="0"/>
          <p:nvPr/>
        </p:nvPicPr>
        <p:blipFill>
          <a:blip r:embed="rId3">
            <a:alphaModFix/>
          </a:blip>
          <a:stretch>
            <a:fillRect/>
          </a:stretch>
        </p:blipFill>
        <p:spPr>
          <a:xfrm>
            <a:off x="3241600" y="1221748"/>
            <a:ext cx="2323570" cy="2600175"/>
          </a:xfrm>
          <a:prstGeom prst="rect">
            <a:avLst/>
          </a:prstGeom>
          <a:noFill/>
          <a:ln>
            <a:noFill/>
          </a:ln>
        </p:spPr>
      </p:pic>
      <p:sp>
        <p:nvSpPr>
          <p:cNvPr id="120" name="Google Shape;120;p28"/>
          <p:cNvSpPr/>
          <p:nvPr/>
        </p:nvSpPr>
        <p:spPr>
          <a:xfrm>
            <a:off x="268000" y="230475"/>
            <a:ext cx="8577900" cy="745200"/>
          </a:xfrm>
          <a:prstGeom prst="frame">
            <a:avLst>
              <a:gd fmla="val 12500" name="adj1"/>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3000">
                <a:solidFill>
                  <a:srgbClr val="0000FF"/>
                </a:solidFill>
                <a:latin typeface="Comic Sans MS"/>
                <a:ea typeface="Comic Sans MS"/>
                <a:cs typeface="Comic Sans MS"/>
                <a:sym typeface="Comic Sans MS"/>
              </a:rPr>
              <a:t>Respect</a:t>
            </a:r>
            <a:r>
              <a:rPr lang="en-GB" sz="3000">
                <a:latin typeface="Comic Sans MS"/>
                <a:ea typeface="Comic Sans MS"/>
                <a:cs typeface="Comic Sans MS"/>
                <a:sym typeface="Comic Sans MS"/>
              </a:rPr>
              <a:t>		</a:t>
            </a:r>
            <a:r>
              <a:rPr b="1" lang="en-GB" sz="3000">
                <a:solidFill>
                  <a:srgbClr val="FF0000"/>
                </a:solidFill>
                <a:latin typeface="Comic Sans MS"/>
                <a:ea typeface="Comic Sans MS"/>
                <a:cs typeface="Comic Sans MS"/>
                <a:sym typeface="Comic Sans MS"/>
              </a:rPr>
              <a:t>Happiness</a:t>
            </a:r>
            <a:r>
              <a:rPr lang="en-GB" sz="3000">
                <a:latin typeface="Comic Sans MS"/>
                <a:ea typeface="Comic Sans MS"/>
                <a:cs typeface="Comic Sans MS"/>
                <a:sym typeface="Comic Sans MS"/>
              </a:rPr>
              <a:t>			</a:t>
            </a:r>
            <a:r>
              <a:rPr b="1" lang="en-GB" sz="3000">
                <a:solidFill>
                  <a:srgbClr val="04D904"/>
                </a:solidFill>
                <a:latin typeface="Comic Sans MS"/>
                <a:ea typeface="Comic Sans MS"/>
                <a:cs typeface="Comic Sans MS"/>
                <a:sym typeface="Comic Sans MS"/>
              </a:rPr>
              <a:t>Growth</a:t>
            </a:r>
            <a:endParaRPr b="1" sz="3000">
              <a:solidFill>
                <a:srgbClr val="04D904"/>
              </a:solidFill>
              <a:latin typeface="Comic Sans MS"/>
              <a:ea typeface="Comic Sans MS"/>
              <a:cs typeface="Comic Sans MS"/>
              <a:sym typeface="Comic Sans MS"/>
            </a:endParaRPr>
          </a:p>
        </p:txBody>
      </p:sp>
      <p:sp>
        <p:nvSpPr>
          <p:cNvPr id="121" name="Google Shape;121;p28"/>
          <p:cNvSpPr/>
          <p:nvPr/>
        </p:nvSpPr>
        <p:spPr>
          <a:xfrm>
            <a:off x="283050" y="4068000"/>
            <a:ext cx="8577900" cy="745200"/>
          </a:xfrm>
          <a:prstGeom prst="frame">
            <a:avLst>
              <a:gd fmla="val 12500" name="adj1"/>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i="1" lang="en-GB" sz="3200">
                <a:solidFill>
                  <a:schemeClr val="dk1"/>
                </a:solidFill>
                <a:latin typeface="Comic Sans MS"/>
                <a:ea typeface="Comic Sans MS"/>
                <a:cs typeface="Comic Sans MS"/>
                <a:sym typeface="Comic Sans MS"/>
              </a:rPr>
              <a:t>Key Stage 1 2026-27</a:t>
            </a:r>
            <a:endParaRPr i="1" sz="2900">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9"/>
          <p:cNvSpPr txBox="1"/>
          <p:nvPr>
            <p:ph type="title"/>
          </p:nvPr>
        </p:nvSpPr>
        <p:spPr>
          <a:xfrm>
            <a:off x="264725" y="927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020" u="sng">
                <a:latin typeface="Comic Sans MS"/>
                <a:ea typeface="Comic Sans MS"/>
                <a:cs typeface="Comic Sans MS"/>
                <a:sym typeface="Comic Sans MS"/>
              </a:rPr>
              <a:t>Teachers</a:t>
            </a:r>
            <a:endParaRPr sz="3020" u="sng">
              <a:latin typeface="Comic Sans MS"/>
              <a:ea typeface="Comic Sans MS"/>
              <a:cs typeface="Comic Sans MS"/>
              <a:sym typeface="Comic Sans MS"/>
            </a:endParaRPr>
          </a:p>
        </p:txBody>
      </p:sp>
      <p:sp>
        <p:nvSpPr>
          <p:cNvPr id="127" name="Google Shape;127;p29"/>
          <p:cNvSpPr txBox="1"/>
          <p:nvPr>
            <p:ph idx="1" type="body"/>
          </p:nvPr>
        </p:nvSpPr>
        <p:spPr>
          <a:xfrm>
            <a:off x="311700" y="730825"/>
            <a:ext cx="8520600" cy="39012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GB" sz="2400">
                <a:solidFill>
                  <a:schemeClr val="dk1"/>
                </a:solidFill>
                <a:latin typeface="Comic Sans MS"/>
                <a:ea typeface="Comic Sans MS"/>
                <a:cs typeface="Comic Sans MS"/>
                <a:sym typeface="Comic Sans MS"/>
              </a:rPr>
              <a:t>Year 1</a:t>
            </a:r>
            <a:endParaRPr sz="2400">
              <a:solidFill>
                <a:schemeClr val="dk1"/>
              </a:solidFill>
              <a:latin typeface="Comic Sans MS"/>
              <a:ea typeface="Comic Sans MS"/>
              <a:cs typeface="Comic Sans MS"/>
              <a:sym typeface="Comic Sans MS"/>
            </a:endParaRPr>
          </a:p>
          <a:p>
            <a:pPr indent="0" lvl="0" marL="0" rtl="0" algn="l">
              <a:spcBef>
                <a:spcPts val="1200"/>
              </a:spcBef>
              <a:spcAft>
                <a:spcPts val="0"/>
              </a:spcAft>
              <a:buNone/>
            </a:pPr>
            <a:r>
              <a:rPr lang="en-GB" sz="2400">
                <a:solidFill>
                  <a:schemeClr val="dk1"/>
                </a:solidFill>
                <a:latin typeface="Comic Sans MS"/>
                <a:ea typeface="Comic Sans MS"/>
                <a:cs typeface="Comic Sans MS"/>
                <a:sym typeface="Comic Sans MS"/>
              </a:rPr>
              <a:t>Mrs Hunter / Miss Wilkie</a:t>
            </a:r>
            <a:endParaRPr sz="2400">
              <a:solidFill>
                <a:schemeClr val="dk1"/>
              </a:solidFill>
              <a:latin typeface="Comic Sans MS"/>
              <a:ea typeface="Comic Sans MS"/>
              <a:cs typeface="Comic Sans MS"/>
              <a:sym typeface="Comic Sans MS"/>
            </a:endParaRPr>
          </a:p>
          <a:p>
            <a:pPr indent="0" lvl="0" marL="0" rtl="0" algn="l">
              <a:spcBef>
                <a:spcPts val="1200"/>
              </a:spcBef>
              <a:spcAft>
                <a:spcPts val="0"/>
              </a:spcAft>
              <a:buNone/>
            </a:pPr>
            <a:r>
              <a:rPr lang="en-GB" sz="2400">
                <a:solidFill>
                  <a:schemeClr val="dk1"/>
                </a:solidFill>
                <a:latin typeface="Comic Sans MS"/>
                <a:ea typeface="Comic Sans MS"/>
                <a:cs typeface="Comic Sans MS"/>
                <a:sym typeface="Comic Sans MS"/>
              </a:rPr>
              <a:t>Supported by Mrs Brown</a:t>
            </a:r>
            <a:endParaRPr sz="2400">
              <a:solidFill>
                <a:schemeClr val="dk1"/>
              </a:solidFill>
              <a:latin typeface="Comic Sans MS"/>
              <a:ea typeface="Comic Sans MS"/>
              <a:cs typeface="Comic Sans MS"/>
              <a:sym typeface="Comic Sans MS"/>
            </a:endParaRPr>
          </a:p>
          <a:p>
            <a:pPr indent="0" lvl="0" marL="0" rtl="0" algn="l">
              <a:spcBef>
                <a:spcPts val="1200"/>
              </a:spcBef>
              <a:spcAft>
                <a:spcPts val="0"/>
              </a:spcAft>
              <a:buNone/>
            </a:pPr>
            <a:r>
              <a:rPr lang="en-GB" sz="2400">
                <a:solidFill>
                  <a:schemeClr val="dk1"/>
                </a:solidFill>
                <a:latin typeface="Comic Sans MS"/>
                <a:ea typeface="Comic Sans MS"/>
                <a:cs typeface="Comic Sans MS"/>
                <a:sym typeface="Comic Sans MS"/>
              </a:rPr>
              <a:t>Year 2</a:t>
            </a:r>
            <a:endParaRPr sz="2400">
              <a:solidFill>
                <a:schemeClr val="dk1"/>
              </a:solidFill>
              <a:latin typeface="Comic Sans MS"/>
              <a:ea typeface="Comic Sans MS"/>
              <a:cs typeface="Comic Sans MS"/>
              <a:sym typeface="Comic Sans MS"/>
            </a:endParaRPr>
          </a:p>
          <a:p>
            <a:pPr indent="0" lvl="0" marL="0" rtl="0" algn="l">
              <a:spcBef>
                <a:spcPts val="1200"/>
              </a:spcBef>
              <a:spcAft>
                <a:spcPts val="0"/>
              </a:spcAft>
              <a:buNone/>
            </a:pPr>
            <a:r>
              <a:rPr lang="en-GB" sz="2400">
                <a:solidFill>
                  <a:schemeClr val="dk1"/>
                </a:solidFill>
                <a:latin typeface="Comic Sans MS"/>
                <a:ea typeface="Comic Sans MS"/>
                <a:cs typeface="Comic Sans MS"/>
                <a:sym typeface="Comic Sans MS"/>
              </a:rPr>
              <a:t>Mrs Graham (Monday, Tuesday, Wednesday am)</a:t>
            </a:r>
            <a:endParaRPr sz="2400">
              <a:solidFill>
                <a:schemeClr val="dk1"/>
              </a:solidFill>
              <a:latin typeface="Comic Sans MS"/>
              <a:ea typeface="Comic Sans MS"/>
              <a:cs typeface="Comic Sans MS"/>
              <a:sym typeface="Comic Sans MS"/>
            </a:endParaRPr>
          </a:p>
          <a:p>
            <a:pPr indent="0" lvl="0" marL="0" rtl="0" algn="l">
              <a:spcBef>
                <a:spcPts val="1200"/>
              </a:spcBef>
              <a:spcAft>
                <a:spcPts val="0"/>
              </a:spcAft>
              <a:buNone/>
            </a:pPr>
            <a:r>
              <a:rPr lang="en-GB" sz="2400">
                <a:solidFill>
                  <a:schemeClr val="dk1"/>
                </a:solidFill>
                <a:latin typeface="Comic Sans MS"/>
                <a:ea typeface="Comic Sans MS"/>
                <a:cs typeface="Comic Sans MS"/>
                <a:sym typeface="Comic Sans MS"/>
              </a:rPr>
              <a:t>Miss Wilkie (Wednesday pm) </a:t>
            </a:r>
            <a:endParaRPr sz="2400">
              <a:solidFill>
                <a:schemeClr val="dk1"/>
              </a:solidFill>
              <a:latin typeface="Comic Sans MS"/>
              <a:ea typeface="Comic Sans MS"/>
              <a:cs typeface="Comic Sans MS"/>
              <a:sym typeface="Comic Sans MS"/>
            </a:endParaRPr>
          </a:p>
          <a:p>
            <a:pPr indent="0" lvl="0" marL="0" rtl="0" algn="l">
              <a:spcBef>
                <a:spcPts val="1200"/>
              </a:spcBef>
              <a:spcAft>
                <a:spcPts val="0"/>
              </a:spcAft>
              <a:buNone/>
            </a:pPr>
            <a:r>
              <a:rPr lang="en-GB" sz="2400">
                <a:solidFill>
                  <a:schemeClr val="dk1"/>
                </a:solidFill>
                <a:latin typeface="Comic Sans MS"/>
                <a:ea typeface="Comic Sans MS"/>
                <a:cs typeface="Comic Sans MS"/>
                <a:sym typeface="Comic Sans MS"/>
              </a:rPr>
              <a:t>Miss Kiernan (Thursday &amp; Friday)</a:t>
            </a:r>
            <a:endParaRPr sz="2400">
              <a:solidFill>
                <a:schemeClr val="dk1"/>
              </a:solidFill>
              <a:latin typeface="Comic Sans MS"/>
              <a:ea typeface="Comic Sans MS"/>
              <a:cs typeface="Comic Sans MS"/>
              <a:sym typeface="Comic Sans MS"/>
            </a:endParaRPr>
          </a:p>
          <a:p>
            <a:pPr indent="0" lvl="0" marL="0" rtl="0" algn="l">
              <a:spcBef>
                <a:spcPts val="1200"/>
              </a:spcBef>
              <a:spcAft>
                <a:spcPts val="1200"/>
              </a:spcAft>
              <a:buNone/>
            </a:pPr>
            <a:r>
              <a:rPr lang="en-GB" sz="2400">
                <a:solidFill>
                  <a:schemeClr val="dk1"/>
                </a:solidFill>
                <a:latin typeface="Comic Sans MS"/>
                <a:ea typeface="Comic Sans MS"/>
                <a:cs typeface="Comic Sans MS"/>
                <a:sym typeface="Comic Sans MS"/>
              </a:rPr>
              <a:t>Supported by Mrs Durham</a:t>
            </a:r>
            <a:endParaRPr sz="2400">
              <a:solidFill>
                <a:schemeClr val="dk1"/>
              </a:solidFill>
              <a:latin typeface="Comic Sans MS"/>
              <a:ea typeface="Comic Sans MS"/>
              <a:cs typeface="Comic Sans MS"/>
              <a:sym typeface="Comic Sans M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Communication</a:t>
            </a:r>
            <a:endParaRPr b="1" sz="3020" u="sng">
              <a:latin typeface="Comic Sans MS"/>
              <a:ea typeface="Comic Sans MS"/>
              <a:cs typeface="Comic Sans MS"/>
              <a:sym typeface="Comic Sans MS"/>
            </a:endParaRPr>
          </a:p>
        </p:txBody>
      </p:sp>
      <p:sp>
        <p:nvSpPr>
          <p:cNvPr id="133" name="Google Shape;133;p30"/>
          <p:cNvSpPr txBox="1"/>
          <p:nvPr/>
        </p:nvSpPr>
        <p:spPr>
          <a:xfrm>
            <a:off x="311700" y="1447225"/>
            <a:ext cx="8607300" cy="378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GB" sz="2000">
                <a:solidFill>
                  <a:schemeClr val="dk1"/>
                </a:solidFill>
                <a:latin typeface="Comic Sans MS"/>
                <a:ea typeface="Comic Sans MS"/>
                <a:cs typeface="Comic Sans MS"/>
                <a:sym typeface="Comic Sans MS"/>
              </a:rPr>
              <a:t>Communication</a:t>
            </a:r>
            <a:br>
              <a:rPr b="1" lang="en-GB" sz="2000">
                <a:solidFill>
                  <a:schemeClr val="dk1"/>
                </a:solidFill>
                <a:latin typeface="Comic Sans MS"/>
                <a:ea typeface="Comic Sans MS"/>
                <a:cs typeface="Comic Sans MS"/>
                <a:sym typeface="Comic Sans MS"/>
              </a:rPr>
            </a:br>
            <a:r>
              <a:rPr lang="en-GB" sz="2000">
                <a:solidFill>
                  <a:schemeClr val="dk1"/>
                </a:solidFill>
                <a:latin typeface="Comic Sans MS"/>
                <a:ea typeface="Comic Sans MS"/>
                <a:cs typeface="Comic Sans MS"/>
                <a:sym typeface="Comic Sans MS"/>
              </a:rPr>
              <a:t>If you need to speak to your child’s teacher, pass a message to staff at the door, contact the school office, or speak to us on the yard after school.</a:t>
            </a:r>
            <a:endParaRPr sz="20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lang="en-GB" sz="2000">
                <a:solidFill>
                  <a:schemeClr val="dk1"/>
                </a:solidFill>
                <a:latin typeface="Comic Sans MS"/>
                <a:ea typeface="Comic Sans MS"/>
                <a:cs typeface="Comic Sans MS"/>
                <a:sym typeface="Comic Sans MS"/>
              </a:rPr>
              <a:t>Parents’ evening will be the week of </a:t>
            </a:r>
            <a:r>
              <a:rPr b="1" lang="en-GB" sz="2000">
                <a:solidFill>
                  <a:schemeClr val="dk1"/>
                </a:solidFill>
                <a:latin typeface="Comic Sans MS"/>
                <a:ea typeface="Comic Sans MS"/>
                <a:cs typeface="Comic Sans MS"/>
                <a:sym typeface="Comic Sans MS"/>
              </a:rPr>
              <a:t>Monday 12th October</a:t>
            </a:r>
            <a:r>
              <a:rPr lang="en-GB" sz="2000">
                <a:solidFill>
                  <a:schemeClr val="dk1"/>
                </a:solidFill>
                <a:latin typeface="Comic Sans MS"/>
                <a:ea typeface="Comic Sans MS"/>
                <a:cs typeface="Comic Sans MS"/>
                <a:sym typeface="Comic Sans MS"/>
              </a:rPr>
              <a:t>—a chance to hear how your child has settled.</a:t>
            </a:r>
            <a:endParaRPr sz="20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lang="en-GB" sz="2000">
                <a:solidFill>
                  <a:schemeClr val="dk1"/>
                </a:solidFill>
                <a:latin typeface="Comic Sans MS"/>
                <a:ea typeface="Comic Sans MS"/>
                <a:cs typeface="Comic Sans MS"/>
                <a:sym typeface="Comic Sans MS"/>
              </a:rPr>
              <a:t>See our school website’s </a:t>
            </a:r>
            <a:r>
              <a:rPr b="1" lang="en-GB" sz="2000">
                <a:solidFill>
                  <a:schemeClr val="dk1"/>
                </a:solidFill>
                <a:latin typeface="Comic Sans MS"/>
                <a:ea typeface="Comic Sans MS"/>
                <a:cs typeface="Comic Sans MS"/>
                <a:sym typeface="Comic Sans MS"/>
              </a:rPr>
              <a:t>Facebook news feed</a:t>
            </a:r>
            <a:r>
              <a:rPr lang="en-GB" sz="2000">
                <a:solidFill>
                  <a:schemeClr val="dk1"/>
                </a:solidFill>
                <a:latin typeface="Comic Sans MS"/>
                <a:ea typeface="Comic Sans MS"/>
                <a:cs typeface="Comic Sans MS"/>
                <a:sym typeface="Comic Sans MS"/>
              </a:rPr>
              <a:t> for updates and photos of learning.</a:t>
            </a:r>
            <a:endParaRPr sz="2000">
              <a:solidFill>
                <a:schemeClr val="dk1"/>
              </a:solidFill>
              <a:latin typeface="Comic Sans MS"/>
              <a:ea typeface="Comic Sans MS"/>
              <a:cs typeface="Comic Sans MS"/>
              <a:sym typeface="Comic Sans MS"/>
            </a:endParaRPr>
          </a:p>
          <a:p>
            <a:pPr indent="0" lvl="0" marL="0" rtl="0" algn="l">
              <a:spcBef>
                <a:spcPts val="1200"/>
              </a:spcBef>
              <a:spcAft>
                <a:spcPts val="0"/>
              </a:spcAft>
              <a:buNone/>
            </a:pPr>
            <a:r>
              <a:t/>
            </a:r>
            <a:endParaRPr sz="2000">
              <a:latin typeface="Comic Sans MS"/>
              <a:ea typeface="Comic Sans MS"/>
              <a:cs typeface="Comic Sans MS"/>
              <a:sym typeface="Comic Sans MS"/>
            </a:endParaRPr>
          </a:p>
        </p:txBody>
      </p:sp>
      <p:pic>
        <p:nvPicPr>
          <p:cNvPr id="134" name="Google Shape;134;p30"/>
          <p:cNvPicPr preferRelativeResize="0"/>
          <p:nvPr/>
        </p:nvPicPr>
        <p:blipFill>
          <a:blip r:embed="rId3">
            <a:alphaModFix/>
          </a:blip>
          <a:stretch>
            <a:fillRect/>
          </a:stretch>
        </p:blipFill>
        <p:spPr>
          <a:xfrm>
            <a:off x="6969450" y="185525"/>
            <a:ext cx="1425675" cy="10917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Responsibilities</a:t>
            </a:r>
            <a:endParaRPr b="1" sz="3020" u="sng">
              <a:latin typeface="Comic Sans MS"/>
              <a:ea typeface="Comic Sans MS"/>
              <a:cs typeface="Comic Sans MS"/>
              <a:sym typeface="Comic Sans MS"/>
            </a:endParaRPr>
          </a:p>
        </p:txBody>
      </p:sp>
      <p:sp>
        <p:nvSpPr>
          <p:cNvPr id="140" name="Google Shape;140;p31"/>
          <p:cNvSpPr txBox="1"/>
          <p:nvPr/>
        </p:nvSpPr>
        <p:spPr>
          <a:xfrm>
            <a:off x="311700" y="1447225"/>
            <a:ext cx="7945200" cy="365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GB" sz="1800">
                <a:solidFill>
                  <a:schemeClr val="dk1"/>
                </a:solidFill>
                <a:latin typeface="Comic Sans MS"/>
                <a:ea typeface="Comic Sans MS"/>
                <a:cs typeface="Comic Sans MS"/>
                <a:sym typeface="Comic Sans MS"/>
              </a:rPr>
              <a:t>Independence</a:t>
            </a:r>
            <a:br>
              <a:rPr b="1" lang="en-GB" sz="1800">
                <a:solidFill>
                  <a:schemeClr val="dk1"/>
                </a:solidFill>
                <a:latin typeface="Comic Sans MS"/>
                <a:ea typeface="Comic Sans MS"/>
                <a:cs typeface="Comic Sans MS"/>
                <a:sym typeface="Comic Sans MS"/>
              </a:rPr>
            </a:br>
            <a:r>
              <a:rPr lang="en-GB" sz="1800">
                <a:solidFill>
                  <a:schemeClr val="dk1"/>
                </a:solidFill>
                <a:latin typeface="Comic Sans MS"/>
                <a:ea typeface="Comic Sans MS"/>
                <a:cs typeface="Comic Sans MS"/>
                <a:sym typeface="Comic Sans MS"/>
              </a:rPr>
              <a:t>Children are expected to organise their belongings each morning and bring books into class. Please encourage your child to pack their own bag so they know what’s inside. Staff are in the cloakroom to remind them.</a:t>
            </a:r>
            <a:endParaRPr sz="18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lang="en-GB" sz="1800">
                <a:solidFill>
                  <a:schemeClr val="dk1"/>
                </a:solidFill>
                <a:latin typeface="Comic Sans MS"/>
                <a:ea typeface="Comic Sans MS"/>
                <a:cs typeface="Comic Sans MS"/>
                <a:sym typeface="Comic Sans MS"/>
              </a:rPr>
              <a:t>In class, children take on responsibilities (e.g. register monitor, organising resources) to build independence. This year all children will experience being on </a:t>
            </a:r>
            <a:r>
              <a:rPr b="1" lang="en-GB" sz="1800">
                <a:solidFill>
                  <a:schemeClr val="dk1"/>
                </a:solidFill>
                <a:latin typeface="Comic Sans MS"/>
                <a:ea typeface="Comic Sans MS"/>
                <a:cs typeface="Comic Sans MS"/>
                <a:sym typeface="Comic Sans MS"/>
              </a:rPr>
              <a:t>Team RRS</a:t>
            </a:r>
            <a:r>
              <a:rPr lang="en-GB" sz="1800">
                <a:solidFill>
                  <a:schemeClr val="dk1"/>
                </a:solidFill>
                <a:latin typeface="Comic Sans MS"/>
                <a:ea typeface="Comic Sans MS"/>
                <a:cs typeface="Comic Sans MS"/>
                <a:sym typeface="Comic Sans MS"/>
              </a:rPr>
              <a:t> where they will work on whole school projects.</a:t>
            </a:r>
            <a:endParaRPr sz="1800">
              <a:solidFill>
                <a:schemeClr val="dk1"/>
              </a:solidFill>
              <a:latin typeface="Comic Sans MS"/>
              <a:ea typeface="Comic Sans MS"/>
              <a:cs typeface="Comic Sans MS"/>
              <a:sym typeface="Comic Sans MS"/>
            </a:endParaRPr>
          </a:p>
          <a:p>
            <a:pPr indent="0" lvl="0" marL="0" rtl="0" algn="l">
              <a:spcBef>
                <a:spcPts val="1200"/>
              </a:spcBef>
              <a:spcAft>
                <a:spcPts val="0"/>
              </a:spcAft>
              <a:buNone/>
            </a:pPr>
            <a:r>
              <a:t/>
            </a:r>
            <a:endParaRPr sz="2000">
              <a:latin typeface="Comic Sans MS"/>
              <a:ea typeface="Comic Sans MS"/>
              <a:cs typeface="Comic Sans MS"/>
              <a:sym typeface="Comic Sans MS"/>
            </a:endParaRPr>
          </a:p>
          <a:p>
            <a:pPr indent="0" lvl="0" marL="0" rtl="0" algn="l">
              <a:spcBef>
                <a:spcPts val="0"/>
              </a:spcBef>
              <a:spcAft>
                <a:spcPts val="0"/>
              </a:spcAft>
              <a:buNone/>
            </a:pPr>
            <a:r>
              <a:t/>
            </a:r>
            <a:endParaRPr sz="2000">
              <a:latin typeface="Comic Sans MS"/>
              <a:ea typeface="Comic Sans MS"/>
              <a:cs typeface="Comic Sans MS"/>
              <a:sym typeface="Comic Sans MS"/>
            </a:endParaRPr>
          </a:p>
        </p:txBody>
      </p:sp>
      <p:pic>
        <p:nvPicPr>
          <p:cNvPr id="141" name="Google Shape;141;p31"/>
          <p:cNvPicPr preferRelativeResize="0"/>
          <p:nvPr/>
        </p:nvPicPr>
        <p:blipFill>
          <a:blip r:embed="rId3">
            <a:alphaModFix/>
          </a:blip>
          <a:stretch>
            <a:fillRect/>
          </a:stretch>
        </p:blipFill>
        <p:spPr>
          <a:xfrm>
            <a:off x="6912700" y="155175"/>
            <a:ext cx="1344075" cy="12920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Reminders</a:t>
            </a:r>
            <a:endParaRPr b="1" sz="3020" u="sng">
              <a:latin typeface="Comic Sans MS"/>
              <a:ea typeface="Comic Sans MS"/>
              <a:cs typeface="Comic Sans MS"/>
              <a:sym typeface="Comic Sans MS"/>
            </a:endParaRPr>
          </a:p>
        </p:txBody>
      </p:sp>
      <p:sp>
        <p:nvSpPr>
          <p:cNvPr id="147" name="Google Shape;147;p32"/>
          <p:cNvSpPr txBox="1"/>
          <p:nvPr/>
        </p:nvSpPr>
        <p:spPr>
          <a:xfrm>
            <a:off x="190725" y="1078675"/>
            <a:ext cx="9144000" cy="542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GB" sz="1800">
                <a:solidFill>
                  <a:schemeClr val="dk1"/>
                </a:solidFill>
                <a:latin typeface="Comic Sans MS"/>
                <a:ea typeface="Comic Sans MS"/>
                <a:cs typeface="Comic Sans MS"/>
                <a:sym typeface="Comic Sans MS"/>
              </a:rPr>
              <a:t>Belongings &amp; Uniform</a:t>
            </a:r>
            <a:endParaRPr b="1" sz="1800">
              <a:solidFill>
                <a:schemeClr val="dk1"/>
              </a:solidFill>
              <a:latin typeface="Comic Sans MS"/>
              <a:ea typeface="Comic Sans MS"/>
              <a:cs typeface="Comic Sans MS"/>
              <a:sym typeface="Comic Sans MS"/>
            </a:endParaRPr>
          </a:p>
          <a:p>
            <a:pPr indent="-342900" lvl="0" marL="457200" rtl="0" algn="l">
              <a:lnSpc>
                <a:spcPct val="115000"/>
              </a:lnSpc>
              <a:spcBef>
                <a:spcPts val="120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Bring a coat daily; hats and gloves will be needed soon.</a:t>
            </a:r>
            <a:br>
              <a:rPr lang="en-GB" sz="1800">
                <a:solidFill>
                  <a:schemeClr val="dk1"/>
                </a:solidFill>
                <a:latin typeface="Comic Sans MS"/>
                <a:ea typeface="Comic Sans MS"/>
                <a:cs typeface="Comic Sans MS"/>
                <a:sym typeface="Comic Sans MS"/>
              </a:rPr>
            </a:br>
            <a:endParaRPr sz="1800">
              <a:solidFill>
                <a:schemeClr val="dk1"/>
              </a:solidFill>
              <a:latin typeface="Comic Sans MS"/>
              <a:ea typeface="Comic Sans MS"/>
              <a:cs typeface="Comic Sans MS"/>
              <a:sym typeface="Comic Sans MS"/>
            </a:endParaRPr>
          </a:p>
          <a:p>
            <a:pPr indent="-342900" lvl="0" marL="457200" rtl="0" algn="l">
              <a:lnSpc>
                <a:spcPct val="115000"/>
              </a:lnSpc>
              <a:spcBef>
                <a:spcPts val="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Label all uniform and belongings.</a:t>
            </a:r>
            <a:br>
              <a:rPr lang="en-GB" sz="1800">
                <a:solidFill>
                  <a:schemeClr val="dk1"/>
                </a:solidFill>
                <a:latin typeface="Comic Sans MS"/>
                <a:ea typeface="Comic Sans MS"/>
                <a:cs typeface="Comic Sans MS"/>
                <a:sym typeface="Comic Sans MS"/>
              </a:rPr>
            </a:br>
            <a:endParaRPr sz="1800">
              <a:solidFill>
                <a:schemeClr val="dk1"/>
              </a:solidFill>
              <a:latin typeface="Comic Sans MS"/>
              <a:ea typeface="Comic Sans MS"/>
              <a:cs typeface="Comic Sans MS"/>
              <a:sym typeface="Comic Sans MS"/>
            </a:endParaRPr>
          </a:p>
          <a:p>
            <a:pPr indent="-342900" lvl="0" marL="457200" rtl="0" algn="l">
              <a:lnSpc>
                <a:spcPct val="115000"/>
              </a:lnSpc>
              <a:spcBef>
                <a:spcPts val="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Bring a named water bottle (water only, refillable in school).</a:t>
            </a:r>
            <a:br>
              <a:rPr lang="en-GB" sz="1800">
                <a:solidFill>
                  <a:schemeClr val="dk1"/>
                </a:solidFill>
                <a:latin typeface="Comic Sans MS"/>
                <a:ea typeface="Comic Sans MS"/>
                <a:cs typeface="Comic Sans MS"/>
                <a:sym typeface="Comic Sans MS"/>
              </a:rPr>
            </a:br>
            <a:endParaRPr sz="1800">
              <a:solidFill>
                <a:schemeClr val="dk1"/>
              </a:solidFill>
              <a:latin typeface="Comic Sans MS"/>
              <a:ea typeface="Comic Sans MS"/>
              <a:cs typeface="Comic Sans MS"/>
              <a:sym typeface="Comic Sans MS"/>
            </a:endParaRPr>
          </a:p>
          <a:p>
            <a:pPr indent="-342900" lvl="0" marL="457200" rtl="0" algn="l">
              <a:lnSpc>
                <a:spcPct val="115000"/>
              </a:lnSpc>
              <a:spcBef>
                <a:spcPts val="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No earrings. Plastic retainers can be worn if piercings are new.</a:t>
            </a:r>
            <a:br>
              <a:rPr lang="en-GB" sz="1800">
                <a:solidFill>
                  <a:schemeClr val="dk1"/>
                </a:solidFill>
                <a:latin typeface="Comic Sans MS"/>
                <a:ea typeface="Comic Sans MS"/>
                <a:cs typeface="Comic Sans MS"/>
                <a:sym typeface="Comic Sans MS"/>
              </a:rPr>
            </a:br>
            <a:endParaRPr sz="1800">
              <a:solidFill>
                <a:schemeClr val="dk1"/>
              </a:solidFill>
              <a:latin typeface="Comic Sans MS"/>
              <a:ea typeface="Comic Sans MS"/>
              <a:cs typeface="Comic Sans MS"/>
              <a:sym typeface="Comic Sans MS"/>
            </a:endParaRPr>
          </a:p>
          <a:p>
            <a:pPr indent="-342900" lvl="0" marL="457200" rtl="0" algn="l">
              <a:lnSpc>
                <a:spcPct val="115000"/>
              </a:lnSpc>
              <a:spcBef>
                <a:spcPts val="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Only small bags (e.g. book bags) due to cloakroom space.</a:t>
            </a:r>
            <a:br>
              <a:rPr lang="en-GB" sz="1800">
                <a:solidFill>
                  <a:schemeClr val="dk1"/>
                </a:solidFill>
                <a:latin typeface="Comic Sans MS"/>
                <a:ea typeface="Comic Sans MS"/>
                <a:cs typeface="Comic Sans MS"/>
                <a:sym typeface="Comic Sans MS"/>
              </a:rPr>
            </a:br>
            <a:endParaRPr sz="1800">
              <a:solidFill>
                <a:schemeClr val="dk1"/>
              </a:solidFill>
              <a:latin typeface="Comic Sans MS"/>
              <a:ea typeface="Comic Sans MS"/>
              <a:cs typeface="Comic Sans MS"/>
              <a:sym typeface="Comic Sans MS"/>
            </a:endParaRPr>
          </a:p>
          <a:p>
            <a:pPr indent="-342900" lvl="0" marL="457200" rtl="0" algn="l">
              <a:lnSpc>
                <a:spcPct val="115000"/>
              </a:lnSpc>
              <a:spcBef>
                <a:spcPts val="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Any medication must go to the school office—children should not carry it.</a:t>
            </a:r>
            <a:endParaRPr sz="1800">
              <a:solidFill>
                <a:schemeClr val="dk1"/>
              </a:solidFill>
              <a:latin typeface="Comic Sans MS"/>
              <a:ea typeface="Comic Sans MS"/>
              <a:cs typeface="Comic Sans MS"/>
              <a:sym typeface="Comic Sans MS"/>
            </a:endParaRPr>
          </a:p>
          <a:p>
            <a:pPr indent="0" lvl="0" marL="0" rtl="0" algn="l">
              <a:spcBef>
                <a:spcPts val="120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p:txBody>
      </p:sp>
      <p:pic>
        <p:nvPicPr>
          <p:cNvPr id="148" name="Google Shape;148;p32"/>
          <p:cNvPicPr preferRelativeResize="0"/>
          <p:nvPr/>
        </p:nvPicPr>
        <p:blipFill>
          <a:blip r:embed="rId3">
            <a:alphaModFix/>
          </a:blip>
          <a:stretch>
            <a:fillRect/>
          </a:stretch>
        </p:blipFill>
        <p:spPr>
          <a:xfrm>
            <a:off x="6555675" y="156323"/>
            <a:ext cx="922350" cy="922350"/>
          </a:xfrm>
          <a:prstGeom prst="rect">
            <a:avLst/>
          </a:prstGeom>
          <a:noFill/>
          <a:ln>
            <a:noFill/>
          </a:ln>
        </p:spPr>
      </p:pic>
      <p:pic>
        <p:nvPicPr>
          <p:cNvPr id="149" name="Google Shape;149;p32"/>
          <p:cNvPicPr preferRelativeResize="0"/>
          <p:nvPr/>
        </p:nvPicPr>
        <p:blipFill>
          <a:blip r:embed="rId4">
            <a:alphaModFix/>
          </a:blip>
          <a:stretch>
            <a:fillRect/>
          </a:stretch>
        </p:blipFill>
        <p:spPr>
          <a:xfrm>
            <a:off x="8118125" y="89962"/>
            <a:ext cx="528801" cy="961450"/>
          </a:xfrm>
          <a:prstGeom prst="rect">
            <a:avLst/>
          </a:prstGeom>
          <a:noFill/>
          <a:ln>
            <a:noFill/>
          </a:ln>
        </p:spPr>
      </p:pic>
      <p:pic>
        <p:nvPicPr>
          <p:cNvPr id="150" name="Google Shape;150;p32" title="Autumn leaves selection vector image | Free SVG"/>
          <p:cNvPicPr preferRelativeResize="0"/>
          <p:nvPr/>
        </p:nvPicPr>
        <p:blipFill>
          <a:blip r:embed="rId5">
            <a:alphaModFix/>
          </a:blip>
          <a:stretch>
            <a:fillRect/>
          </a:stretch>
        </p:blipFill>
        <p:spPr>
          <a:xfrm>
            <a:off x="2071375" y="117225"/>
            <a:ext cx="961450" cy="9614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3"/>
          <p:cNvSpPr txBox="1"/>
          <p:nvPr>
            <p:ph type="title"/>
          </p:nvPr>
        </p:nvSpPr>
        <p:spPr>
          <a:xfrm>
            <a:off x="115500" y="173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Homework</a:t>
            </a:r>
            <a:endParaRPr b="1" sz="3020" u="sng">
              <a:latin typeface="Comic Sans MS"/>
              <a:ea typeface="Comic Sans MS"/>
              <a:cs typeface="Comic Sans MS"/>
              <a:sym typeface="Comic Sans MS"/>
            </a:endParaRPr>
          </a:p>
        </p:txBody>
      </p:sp>
      <p:sp>
        <p:nvSpPr>
          <p:cNvPr id="156" name="Google Shape;156;p33"/>
          <p:cNvSpPr txBox="1"/>
          <p:nvPr/>
        </p:nvSpPr>
        <p:spPr>
          <a:xfrm>
            <a:off x="187650" y="1148675"/>
            <a:ext cx="37110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latin typeface="Comic Sans MS"/>
                <a:ea typeface="Comic Sans MS"/>
                <a:cs typeface="Comic Sans MS"/>
                <a:sym typeface="Comic Sans MS"/>
              </a:rPr>
              <a:t>Each half term, your child will </a:t>
            </a:r>
            <a:r>
              <a:rPr lang="en-GB" sz="1800">
                <a:latin typeface="Comic Sans MS"/>
                <a:ea typeface="Comic Sans MS"/>
                <a:cs typeface="Comic Sans MS"/>
                <a:sym typeface="Comic Sans MS"/>
              </a:rPr>
              <a:t>receive</a:t>
            </a:r>
            <a:r>
              <a:rPr lang="en-GB" sz="1800">
                <a:latin typeface="Comic Sans MS"/>
                <a:ea typeface="Comic Sans MS"/>
                <a:cs typeface="Comic Sans MS"/>
                <a:sym typeface="Comic Sans MS"/>
              </a:rPr>
              <a:t> a letter, outlining a project to complete. This does not normally need handing in until the last week of term.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This is </a:t>
            </a:r>
            <a:r>
              <a:rPr b="1" lang="en-GB" sz="1800" u="sng">
                <a:latin typeface="Comic Sans MS"/>
                <a:ea typeface="Comic Sans MS"/>
                <a:cs typeface="Comic Sans MS"/>
                <a:sym typeface="Comic Sans MS"/>
              </a:rPr>
              <a:t>additional</a:t>
            </a:r>
            <a:r>
              <a:rPr lang="en-GB" sz="1800">
                <a:latin typeface="Comic Sans MS"/>
                <a:ea typeface="Comic Sans MS"/>
                <a:cs typeface="Comic Sans MS"/>
                <a:sym typeface="Comic Sans MS"/>
              </a:rPr>
              <a:t> to weekly homework, which must be completed.</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45720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p:txBody>
      </p:sp>
      <p:sp>
        <p:nvSpPr>
          <p:cNvPr id="157" name="Google Shape;157;p33"/>
          <p:cNvSpPr txBox="1"/>
          <p:nvPr/>
        </p:nvSpPr>
        <p:spPr>
          <a:xfrm>
            <a:off x="5216300" y="1167275"/>
            <a:ext cx="3711000" cy="11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u="sng">
                <a:solidFill>
                  <a:schemeClr val="dk2"/>
                </a:solidFill>
                <a:latin typeface="Comic Sans MS"/>
                <a:ea typeface="Comic Sans MS"/>
                <a:cs typeface="Comic Sans MS"/>
                <a:sym typeface="Comic Sans MS"/>
              </a:rPr>
              <a:t>Year 1 Expectations</a:t>
            </a:r>
            <a:endParaRPr b="1" sz="1800" u="sng">
              <a:solidFill>
                <a:schemeClr val="dk2"/>
              </a:solidFill>
              <a:latin typeface="Comic Sans MS"/>
              <a:ea typeface="Comic Sans MS"/>
              <a:cs typeface="Comic Sans MS"/>
              <a:sym typeface="Comic Sans MS"/>
            </a:endParaRPr>
          </a:p>
        </p:txBody>
      </p:sp>
      <p:pic>
        <p:nvPicPr>
          <p:cNvPr id="158" name="Google Shape;158;p33"/>
          <p:cNvPicPr preferRelativeResize="0"/>
          <p:nvPr/>
        </p:nvPicPr>
        <p:blipFill>
          <a:blip r:embed="rId3">
            <a:alphaModFix/>
          </a:blip>
          <a:stretch>
            <a:fillRect/>
          </a:stretch>
        </p:blipFill>
        <p:spPr>
          <a:xfrm>
            <a:off x="4241625" y="1616525"/>
            <a:ext cx="4836750" cy="955225"/>
          </a:xfrm>
          <a:prstGeom prst="rect">
            <a:avLst/>
          </a:prstGeom>
          <a:noFill/>
          <a:ln>
            <a:noFill/>
          </a:ln>
        </p:spPr>
      </p:pic>
      <p:sp>
        <p:nvSpPr>
          <p:cNvPr id="159" name="Google Shape;159;p33"/>
          <p:cNvSpPr txBox="1"/>
          <p:nvPr/>
        </p:nvSpPr>
        <p:spPr>
          <a:xfrm>
            <a:off x="5261687" y="2865329"/>
            <a:ext cx="3711000" cy="11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u="sng">
                <a:solidFill>
                  <a:schemeClr val="dk2"/>
                </a:solidFill>
                <a:latin typeface="Comic Sans MS"/>
                <a:ea typeface="Comic Sans MS"/>
                <a:cs typeface="Comic Sans MS"/>
                <a:sym typeface="Comic Sans MS"/>
              </a:rPr>
              <a:t>Year 2 Expectations</a:t>
            </a:r>
            <a:endParaRPr b="1" sz="1800" u="sng">
              <a:solidFill>
                <a:schemeClr val="dk2"/>
              </a:solidFill>
              <a:latin typeface="Comic Sans MS"/>
              <a:ea typeface="Comic Sans MS"/>
              <a:cs typeface="Comic Sans MS"/>
              <a:sym typeface="Comic Sans MS"/>
            </a:endParaRPr>
          </a:p>
        </p:txBody>
      </p:sp>
      <p:pic>
        <p:nvPicPr>
          <p:cNvPr id="160" name="Google Shape;160;p33"/>
          <p:cNvPicPr preferRelativeResize="0"/>
          <p:nvPr/>
        </p:nvPicPr>
        <p:blipFill>
          <a:blip r:embed="rId4">
            <a:alphaModFix/>
          </a:blip>
          <a:stretch>
            <a:fillRect/>
          </a:stretch>
        </p:blipFill>
        <p:spPr>
          <a:xfrm>
            <a:off x="4265075" y="3346800"/>
            <a:ext cx="4867175" cy="955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4"/>
          <p:cNvSpPr txBox="1"/>
          <p:nvPr>
            <p:ph type="title"/>
          </p:nvPr>
        </p:nvSpPr>
        <p:spPr>
          <a:xfrm>
            <a:off x="115500" y="173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Homework: Spellings</a:t>
            </a:r>
            <a:endParaRPr b="1" sz="3020" u="sng">
              <a:latin typeface="Comic Sans MS"/>
              <a:ea typeface="Comic Sans MS"/>
              <a:cs typeface="Comic Sans MS"/>
              <a:sym typeface="Comic Sans MS"/>
            </a:endParaRPr>
          </a:p>
        </p:txBody>
      </p:sp>
      <p:sp>
        <p:nvSpPr>
          <p:cNvPr id="166" name="Google Shape;166;p34"/>
          <p:cNvSpPr txBox="1"/>
          <p:nvPr/>
        </p:nvSpPr>
        <p:spPr>
          <a:xfrm>
            <a:off x="290100" y="901325"/>
            <a:ext cx="88539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Children will be given some spellings to learn each week. We encourage them to practice these as often as possible- a couple of minutes a day can make a big difference!</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b="1" lang="en-GB" sz="1800" u="sng">
                <a:latin typeface="Comic Sans MS"/>
                <a:ea typeface="Comic Sans MS"/>
                <a:cs typeface="Comic Sans MS"/>
                <a:sym typeface="Comic Sans MS"/>
              </a:rPr>
              <a:t>Top tips for spelling!</a:t>
            </a:r>
            <a:endParaRPr b="1" sz="1800" u="sng">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Highlight any “special friends”    p  l  </a:t>
            </a:r>
            <a:r>
              <a:rPr lang="en-GB" sz="1800">
                <a:highlight>
                  <a:srgbClr val="00FF00"/>
                </a:highlight>
                <a:latin typeface="Comic Sans MS"/>
                <a:ea typeface="Comic Sans MS"/>
                <a:cs typeface="Comic Sans MS"/>
                <a:sym typeface="Comic Sans MS"/>
              </a:rPr>
              <a:t> ay</a:t>
            </a:r>
            <a:endParaRPr sz="1800">
              <a:highlight>
                <a:srgbClr val="00FF00"/>
              </a:highlight>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Fred Talk the sounds                  p  l   </a:t>
            </a:r>
            <a:r>
              <a:rPr lang="en-GB" sz="1800" u="sng">
                <a:latin typeface="Comic Sans MS"/>
                <a:ea typeface="Comic Sans MS"/>
                <a:cs typeface="Comic Sans MS"/>
                <a:sym typeface="Comic Sans MS"/>
              </a:rPr>
              <a:t>ay</a:t>
            </a:r>
            <a:endParaRPr sz="1800" u="sng">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                                                   .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Write out the word</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p:txBody>
      </p:sp>
      <p:pic>
        <p:nvPicPr>
          <p:cNvPr id="167" name="Google Shape;167;p34"/>
          <p:cNvPicPr preferRelativeResize="0"/>
          <p:nvPr/>
        </p:nvPicPr>
        <p:blipFill>
          <a:blip r:embed="rId3">
            <a:alphaModFix/>
          </a:blip>
          <a:stretch>
            <a:fillRect/>
          </a:stretch>
        </p:blipFill>
        <p:spPr>
          <a:xfrm>
            <a:off x="7058600" y="275600"/>
            <a:ext cx="1464550" cy="8730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5"/>
          <p:cNvSpPr txBox="1"/>
          <p:nvPr>
            <p:ph type="title"/>
          </p:nvPr>
        </p:nvSpPr>
        <p:spPr>
          <a:xfrm>
            <a:off x="115500" y="173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Reading</a:t>
            </a:r>
            <a:endParaRPr b="1" sz="3020" u="sng">
              <a:latin typeface="Comic Sans MS"/>
              <a:ea typeface="Comic Sans MS"/>
              <a:cs typeface="Comic Sans MS"/>
              <a:sym typeface="Comic Sans MS"/>
            </a:endParaRPr>
          </a:p>
        </p:txBody>
      </p:sp>
      <p:sp>
        <p:nvSpPr>
          <p:cNvPr id="173" name="Google Shape;173;p35"/>
          <p:cNvSpPr txBox="1"/>
          <p:nvPr/>
        </p:nvSpPr>
        <p:spPr>
          <a:xfrm>
            <a:off x="221775" y="860643"/>
            <a:ext cx="8853900" cy="459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b="1" lang="en-GB" sz="1800">
                <a:solidFill>
                  <a:schemeClr val="dk1"/>
                </a:solidFill>
                <a:latin typeface="Comic Sans MS"/>
                <a:ea typeface="Comic Sans MS"/>
                <a:cs typeface="Comic Sans MS"/>
                <a:sym typeface="Comic Sans MS"/>
              </a:rPr>
              <a:t>Reading Books</a:t>
            </a:r>
            <a:br>
              <a:rPr b="1" lang="en-GB" sz="1800">
                <a:solidFill>
                  <a:schemeClr val="dk1"/>
                </a:solidFill>
                <a:latin typeface="Comic Sans MS"/>
                <a:ea typeface="Comic Sans MS"/>
                <a:cs typeface="Comic Sans MS"/>
                <a:sym typeface="Comic Sans MS"/>
              </a:rPr>
            </a:br>
            <a:r>
              <a:rPr lang="en-GB" sz="1800">
                <a:solidFill>
                  <a:schemeClr val="dk1"/>
                </a:solidFill>
                <a:latin typeface="Comic Sans MS"/>
                <a:ea typeface="Comic Sans MS"/>
                <a:cs typeface="Comic Sans MS"/>
                <a:sym typeface="Comic Sans MS"/>
              </a:rPr>
              <a:t>Each week, your child will bring home two books: one at their reading level and one library book to share with a grown-up. Please record when they read in their reading record. If your child is struggling, encourage them to use ‘special friends,’ ‘Fred talk,’ and discuss the story together.</a:t>
            </a:r>
            <a:endParaRPr sz="18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lang="en-GB" sz="1800">
                <a:solidFill>
                  <a:schemeClr val="dk1"/>
                </a:solidFill>
                <a:latin typeface="Comic Sans MS"/>
                <a:ea typeface="Comic Sans MS"/>
                <a:cs typeface="Comic Sans MS"/>
                <a:sym typeface="Comic Sans MS"/>
              </a:rPr>
              <a:t>Children read daily in lessons and at least once a week with an adult. Books can be changed any day, so please bring them daily.</a:t>
            </a:r>
            <a:endParaRPr sz="18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rPr b="1" lang="en-GB" sz="1800">
                <a:solidFill>
                  <a:schemeClr val="dk1"/>
                </a:solidFill>
                <a:highlight>
                  <a:schemeClr val="accent6"/>
                </a:highlight>
                <a:latin typeface="Comic Sans MS"/>
                <a:ea typeface="Comic Sans MS"/>
                <a:cs typeface="Comic Sans MS"/>
                <a:sym typeface="Comic Sans MS"/>
              </a:rPr>
              <a:t>Bronze Boot Challenge</a:t>
            </a:r>
            <a:endParaRPr b="1" sz="1800">
              <a:solidFill>
                <a:schemeClr val="dk1"/>
              </a:solidFill>
              <a:highlight>
                <a:schemeClr val="accent6"/>
              </a:highlight>
              <a:latin typeface="Comic Sans MS"/>
              <a:ea typeface="Comic Sans MS"/>
              <a:cs typeface="Comic Sans MS"/>
              <a:sym typeface="Comic Sans MS"/>
            </a:endParaRPr>
          </a:p>
          <a:p>
            <a:pPr indent="0" lvl="0" marL="0" rtl="0" algn="l">
              <a:lnSpc>
                <a:spcPct val="115000"/>
              </a:lnSpc>
              <a:spcBef>
                <a:spcPts val="1200"/>
              </a:spcBef>
              <a:spcAft>
                <a:spcPts val="0"/>
              </a:spcAft>
              <a:buClr>
                <a:schemeClr val="dk1"/>
              </a:buClr>
              <a:buSzPts val="1100"/>
              <a:buFont typeface="Arial"/>
              <a:buNone/>
            </a:pPr>
            <a:r>
              <a:t/>
            </a:r>
            <a:endParaRPr sz="1800">
              <a:solidFill>
                <a:schemeClr val="dk1"/>
              </a:solidFill>
              <a:latin typeface="Comic Sans MS"/>
              <a:ea typeface="Comic Sans MS"/>
              <a:cs typeface="Comic Sans MS"/>
              <a:sym typeface="Comic Sans MS"/>
            </a:endParaRPr>
          </a:p>
          <a:p>
            <a:pPr indent="0" lvl="0" marL="0" rtl="0" algn="l">
              <a:spcBef>
                <a:spcPts val="1200"/>
              </a:spcBef>
              <a:spcAft>
                <a:spcPts val="0"/>
              </a:spcAft>
              <a:buNone/>
            </a:pPr>
            <a:r>
              <a:t/>
            </a:r>
            <a:endParaRPr>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p:txBody>
      </p:sp>
      <p:pic>
        <p:nvPicPr>
          <p:cNvPr id="174" name="Google Shape;174;p35"/>
          <p:cNvPicPr preferRelativeResize="0"/>
          <p:nvPr/>
        </p:nvPicPr>
        <p:blipFill>
          <a:blip r:embed="rId3">
            <a:alphaModFix/>
          </a:blip>
          <a:stretch>
            <a:fillRect/>
          </a:stretch>
        </p:blipFill>
        <p:spPr>
          <a:xfrm>
            <a:off x="6184550" y="173275"/>
            <a:ext cx="2673150" cy="975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6"/>
          <p:cNvSpPr txBox="1"/>
          <p:nvPr>
            <p:ph type="title"/>
          </p:nvPr>
        </p:nvSpPr>
        <p:spPr>
          <a:xfrm>
            <a:off x="311700" y="2744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Uniform/PE days</a:t>
            </a:r>
            <a:endParaRPr b="1" sz="3020" u="sng">
              <a:latin typeface="Comic Sans MS"/>
              <a:ea typeface="Comic Sans MS"/>
              <a:cs typeface="Comic Sans MS"/>
              <a:sym typeface="Comic Sans MS"/>
            </a:endParaRPr>
          </a:p>
        </p:txBody>
      </p:sp>
      <p:sp>
        <p:nvSpPr>
          <p:cNvPr id="180" name="Google Shape;180;p36"/>
          <p:cNvSpPr txBox="1"/>
          <p:nvPr/>
        </p:nvSpPr>
        <p:spPr>
          <a:xfrm>
            <a:off x="622675" y="1080450"/>
            <a:ext cx="82995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latin typeface="Comic Sans MS"/>
                <a:ea typeface="Comic Sans MS"/>
                <a:cs typeface="Comic Sans MS"/>
                <a:sym typeface="Comic Sans MS"/>
              </a:rPr>
              <a:t>Our PE days this term are:</a:t>
            </a:r>
            <a:endParaRPr sz="1800">
              <a:latin typeface="Comic Sans MS"/>
              <a:ea typeface="Comic Sans MS"/>
              <a:cs typeface="Comic Sans MS"/>
              <a:sym typeface="Comic Sans MS"/>
            </a:endParaRPr>
          </a:p>
          <a:p>
            <a:pPr indent="-342900" lvl="0" marL="457200" rtl="0" algn="l">
              <a:spcBef>
                <a:spcPts val="0"/>
              </a:spcBef>
              <a:spcAft>
                <a:spcPts val="0"/>
              </a:spcAft>
              <a:buSzPts val="1800"/>
              <a:buFont typeface="Comic Sans MS"/>
              <a:buChar char="●"/>
            </a:pPr>
            <a:r>
              <a:rPr lang="en-GB" sz="1800">
                <a:latin typeface="Comic Sans MS"/>
                <a:ea typeface="Comic Sans MS"/>
                <a:cs typeface="Comic Sans MS"/>
                <a:sym typeface="Comic Sans MS"/>
              </a:rPr>
              <a:t>Year 1 Tuesday and Thursday</a:t>
            </a:r>
            <a:endParaRPr sz="1800">
              <a:latin typeface="Comic Sans MS"/>
              <a:ea typeface="Comic Sans MS"/>
              <a:cs typeface="Comic Sans MS"/>
              <a:sym typeface="Comic Sans MS"/>
            </a:endParaRPr>
          </a:p>
          <a:p>
            <a:pPr indent="-342900" lvl="0" marL="457200" rtl="0" algn="l">
              <a:spcBef>
                <a:spcPts val="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Year 2 Monday and Thursday</a:t>
            </a:r>
            <a:endParaRPr sz="18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PE days can change from term to term depending if children are working with the coaches from NUFC. We will let you know when PE days change.</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Children need to wear the schools new PE kit that day which is; black leggings / joggers, trainers, a white t-shirt and plain black hoodie.</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Jewellery must not be worn in school. Plastic earring retainers may be worn in place of earrings. </a:t>
            </a:r>
            <a:endParaRPr sz="1800">
              <a:latin typeface="Comic Sans MS"/>
              <a:ea typeface="Comic Sans MS"/>
              <a:cs typeface="Comic Sans MS"/>
              <a:sym typeface="Comic Sans MS"/>
            </a:endParaRPr>
          </a:p>
        </p:txBody>
      </p:sp>
      <p:pic>
        <p:nvPicPr>
          <p:cNvPr id="181" name="Google Shape;181;p36"/>
          <p:cNvPicPr preferRelativeResize="0"/>
          <p:nvPr/>
        </p:nvPicPr>
        <p:blipFill>
          <a:blip r:embed="rId3">
            <a:alphaModFix/>
          </a:blip>
          <a:stretch>
            <a:fillRect/>
          </a:stretch>
        </p:blipFill>
        <p:spPr>
          <a:xfrm>
            <a:off x="6929650" y="103663"/>
            <a:ext cx="886750" cy="914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GB">
                <a:latin typeface="Comic Sans MS"/>
                <a:ea typeface="Comic Sans MS"/>
                <a:cs typeface="Comic Sans MS"/>
                <a:sym typeface="Comic Sans MS"/>
              </a:rPr>
              <a:t>Attendance</a:t>
            </a:r>
            <a:endParaRPr b="1">
              <a:latin typeface="Comic Sans MS"/>
              <a:ea typeface="Comic Sans MS"/>
              <a:cs typeface="Comic Sans MS"/>
              <a:sym typeface="Comic Sans MS"/>
            </a:endParaRPr>
          </a:p>
        </p:txBody>
      </p:sp>
      <p:sp>
        <p:nvSpPr>
          <p:cNvPr id="187" name="Google Shape;187;p37"/>
          <p:cNvSpPr txBox="1"/>
          <p:nvPr/>
        </p:nvSpPr>
        <p:spPr>
          <a:xfrm>
            <a:off x="311700" y="1017725"/>
            <a:ext cx="8520600" cy="447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1600">
                <a:solidFill>
                  <a:schemeClr val="dk1"/>
                </a:solidFill>
                <a:latin typeface="Comic Sans MS"/>
                <a:ea typeface="Comic Sans MS"/>
                <a:cs typeface="Comic Sans MS"/>
                <a:sym typeface="Comic Sans MS"/>
              </a:rPr>
              <a:t>Every day counts!</a:t>
            </a:r>
            <a:endParaRPr b="1" sz="16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None/>
            </a:pPr>
            <a:r>
              <a:rPr lang="en-GB" sz="1600">
                <a:solidFill>
                  <a:schemeClr val="dk1"/>
                </a:solidFill>
                <a:latin typeface="Comic Sans MS"/>
                <a:ea typeface="Comic Sans MS"/>
                <a:cs typeface="Comic Sans MS"/>
                <a:sym typeface="Comic Sans MS"/>
              </a:rPr>
              <a:t>We know that sometimes children are unwell or things happen that are out of our control. Thank you for working with us to make sure your child gets the most from their time at school.</a:t>
            </a:r>
            <a:endParaRPr sz="16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None/>
            </a:pPr>
            <a:r>
              <a:rPr b="1" lang="en-GB" sz="1600">
                <a:solidFill>
                  <a:schemeClr val="dk1"/>
                </a:solidFill>
                <a:latin typeface="Comic Sans MS"/>
                <a:ea typeface="Comic Sans MS"/>
                <a:cs typeface="Comic Sans MS"/>
                <a:sym typeface="Comic Sans MS"/>
              </a:rPr>
              <a:t>If your child is absent</a:t>
            </a:r>
            <a:endParaRPr b="1" sz="1600">
              <a:solidFill>
                <a:schemeClr val="dk1"/>
              </a:solidFill>
              <a:latin typeface="Comic Sans MS"/>
              <a:ea typeface="Comic Sans MS"/>
              <a:cs typeface="Comic Sans MS"/>
              <a:sym typeface="Comic Sans MS"/>
            </a:endParaRPr>
          </a:p>
          <a:p>
            <a:pPr indent="-330200" lvl="0" marL="457200" rtl="0" algn="l">
              <a:lnSpc>
                <a:spcPct val="115000"/>
              </a:lnSpc>
              <a:spcBef>
                <a:spcPts val="1200"/>
              </a:spcBef>
              <a:spcAft>
                <a:spcPts val="0"/>
              </a:spcAft>
              <a:buClr>
                <a:schemeClr val="dk1"/>
              </a:buClr>
              <a:buSzPts val="1600"/>
              <a:buChar char="●"/>
            </a:pPr>
            <a:r>
              <a:rPr lang="en-GB" sz="1600">
                <a:solidFill>
                  <a:schemeClr val="dk1"/>
                </a:solidFill>
                <a:latin typeface="Comic Sans MS"/>
                <a:ea typeface="Comic Sans MS"/>
                <a:cs typeface="Comic Sans MS"/>
                <a:sym typeface="Comic Sans MS"/>
              </a:rPr>
              <a:t>Please let school know </a:t>
            </a:r>
            <a:r>
              <a:rPr b="1" lang="en-GB" sz="1600">
                <a:solidFill>
                  <a:schemeClr val="dk1"/>
                </a:solidFill>
                <a:latin typeface="Comic Sans MS"/>
                <a:ea typeface="Comic Sans MS"/>
                <a:cs typeface="Comic Sans MS"/>
                <a:sym typeface="Comic Sans MS"/>
              </a:rPr>
              <a:t>as soon as possible</a:t>
            </a:r>
            <a:r>
              <a:rPr lang="en-GB" sz="1600">
                <a:solidFill>
                  <a:schemeClr val="dk1"/>
                </a:solidFill>
                <a:latin typeface="Comic Sans MS"/>
                <a:ea typeface="Comic Sans MS"/>
                <a:cs typeface="Comic Sans MS"/>
                <a:sym typeface="Comic Sans MS"/>
              </a:rPr>
              <a:t> if your child is going to be absent. This helps us avoid having to contact you.</a:t>
            </a:r>
            <a:endParaRPr sz="1600">
              <a:solidFill>
                <a:schemeClr val="dk1"/>
              </a:solidFill>
              <a:latin typeface="Comic Sans MS"/>
              <a:ea typeface="Comic Sans MS"/>
              <a:cs typeface="Comic Sans MS"/>
              <a:sym typeface="Comic Sans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Comic Sans MS"/>
                <a:ea typeface="Comic Sans MS"/>
                <a:cs typeface="Comic Sans MS"/>
                <a:sym typeface="Comic Sans MS"/>
              </a:rPr>
              <a:t>Please </a:t>
            </a:r>
            <a:r>
              <a:rPr b="1" lang="en-GB" sz="1600">
                <a:solidFill>
                  <a:schemeClr val="dk1"/>
                </a:solidFill>
                <a:latin typeface="Comic Sans MS"/>
                <a:ea typeface="Comic Sans MS"/>
                <a:cs typeface="Comic Sans MS"/>
                <a:sym typeface="Comic Sans MS"/>
              </a:rPr>
              <a:t>let us know each day</a:t>
            </a:r>
            <a:r>
              <a:rPr lang="en-GB" sz="1600">
                <a:solidFill>
                  <a:schemeClr val="dk1"/>
                </a:solidFill>
                <a:latin typeface="Comic Sans MS"/>
                <a:ea typeface="Comic Sans MS"/>
                <a:cs typeface="Comic Sans MS"/>
                <a:sym typeface="Comic Sans MS"/>
              </a:rPr>
              <a:t> your child is absent, unless you have already agreed otherwise with school.</a:t>
            </a:r>
            <a:endParaRPr sz="1600">
              <a:solidFill>
                <a:schemeClr val="dk1"/>
              </a:solidFill>
              <a:latin typeface="Comic Sans MS"/>
              <a:ea typeface="Comic Sans MS"/>
              <a:cs typeface="Comic Sans MS"/>
              <a:sym typeface="Comic Sans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Comic Sans MS"/>
                <a:ea typeface="Comic Sans MS"/>
                <a:cs typeface="Comic Sans MS"/>
                <a:sym typeface="Comic Sans MS"/>
              </a:rPr>
              <a:t>Please give us an honest reason for your child's absence. </a:t>
            </a:r>
            <a:r>
              <a:rPr b="1" lang="en-GB" sz="1600">
                <a:solidFill>
                  <a:schemeClr val="dk1"/>
                </a:solidFill>
                <a:latin typeface="Comic Sans MS"/>
                <a:ea typeface="Comic Sans MS"/>
                <a:cs typeface="Comic Sans MS"/>
                <a:sym typeface="Comic Sans MS"/>
              </a:rPr>
              <a:t>Please don't encourage your child to give a different reason</a:t>
            </a:r>
            <a:r>
              <a:rPr lang="en-GB" sz="1600">
                <a:solidFill>
                  <a:schemeClr val="dk1"/>
                </a:solidFill>
                <a:latin typeface="Comic Sans MS"/>
                <a:ea typeface="Comic Sans MS"/>
                <a:cs typeface="Comic Sans MS"/>
                <a:sym typeface="Comic Sans MS"/>
              </a:rPr>
              <a:t> – this can make things uncomfortable for everyone, and we will usually need to clarify the circumstances.</a:t>
            </a:r>
            <a:endParaRPr sz="16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1200"/>
              </a:spcAft>
              <a:buNone/>
            </a:pPr>
            <a:r>
              <a:t/>
            </a:r>
            <a:endParaRPr sz="1800">
              <a:solidFill>
                <a:schemeClr val="dk1"/>
              </a:solidFill>
              <a:latin typeface="Comic Sans MS"/>
              <a:ea typeface="Comic Sans MS"/>
              <a:cs typeface="Comic Sans MS"/>
              <a:sym typeface="Comic Sans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3" name="Google Shape;193;p38"/>
          <p:cNvSpPr txBox="1"/>
          <p:nvPr/>
        </p:nvSpPr>
        <p:spPr>
          <a:xfrm>
            <a:off x="311700" y="504750"/>
            <a:ext cx="8565600" cy="354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2300">
                <a:solidFill>
                  <a:schemeClr val="dk1"/>
                </a:solidFill>
                <a:latin typeface="Comic Sans MS"/>
                <a:ea typeface="Comic Sans MS"/>
                <a:cs typeface="Comic Sans MS"/>
                <a:sym typeface="Comic Sans MS"/>
              </a:rPr>
              <a:t>Being on time</a:t>
            </a:r>
            <a:endParaRPr b="1" sz="2300">
              <a:solidFill>
                <a:schemeClr val="dk1"/>
              </a:solidFill>
              <a:latin typeface="Comic Sans MS"/>
              <a:ea typeface="Comic Sans MS"/>
              <a:cs typeface="Comic Sans MS"/>
              <a:sym typeface="Comic Sans MS"/>
            </a:endParaRPr>
          </a:p>
          <a:p>
            <a:pPr indent="-374650" lvl="0" marL="457200" rtl="0" algn="l">
              <a:lnSpc>
                <a:spcPct val="115000"/>
              </a:lnSpc>
              <a:spcBef>
                <a:spcPts val="1200"/>
              </a:spcBef>
              <a:spcAft>
                <a:spcPts val="0"/>
              </a:spcAft>
              <a:buClr>
                <a:schemeClr val="dk1"/>
              </a:buClr>
              <a:buSzPts val="2300"/>
              <a:buFont typeface="Comic Sans MS"/>
              <a:buChar char="●"/>
            </a:pPr>
            <a:r>
              <a:rPr lang="en-GB" sz="2300">
                <a:solidFill>
                  <a:schemeClr val="dk1"/>
                </a:solidFill>
                <a:latin typeface="Comic Sans MS"/>
                <a:ea typeface="Comic Sans MS"/>
                <a:cs typeface="Comic Sans MS"/>
                <a:sym typeface="Comic Sans MS"/>
              </a:rPr>
              <a:t>Being late can be unsettling for children and can be awkward when they arrive after the rest of the class has started.</a:t>
            </a:r>
            <a:endParaRPr sz="2300">
              <a:solidFill>
                <a:schemeClr val="dk1"/>
              </a:solidFill>
              <a:latin typeface="Comic Sans MS"/>
              <a:ea typeface="Comic Sans MS"/>
              <a:cs typeface="Comic Sans MS"/>
              <a:sym typeface="Comic Sans MS"/>
            </a:endParaRPr>
          </a:p>
          <a:p>
            <a:pPr indent="-374650" lvl="0" marL="457200" rtl="0" algn="l">
              <a:lnSpc>
                <a:spcPct val="115000"/>
              </a:lnSpc>
              <a:spcBef>
                <a:spcPts val="0"/>
              </a:spcBef>
              <a:spcAft>
                <a:spcPts val="0"/>
              </a:spcAft>
              <a:buClr>
                <a:schemeClr val="dk1"/>
              </a:buClr>
              <a:buSzPts val="2300"/>
              <a:buFont typeface="Comic Sans MS"/>
              <a:buChar char="●"/>
            </a:pPr>
            <a:r>
              <a:rPr lang="en-GB" sz="2300">
                <a:solidFill>
                  <a:schemeClr val="dk1"/>
                </a:solidFill>
                <a:latin typeface="Comic Sans MS"/>
                <a:ea typeface="Comic Sans MS"/>
                <a:cs typeface="Comic Sans MS"/>
                <a:sym typeface="Comic Sans MS"/>
              </a:rPr>
              <a:t>Even a short amount of missed time can mean missing important learning and routines.</a:t>
            </a:r>
            <a:endParaRPr sz="2300">
              <a:solidFill>
                <a:schemeClr val="dk1"/>
              </a:solidFill>
              <a:latin typeface="Comic Sans MS"/>
              <a:ea typeface="Comic Sans MS"/>
              <a:cs typeface="Comic Sans MS"/>
              <a:sym typeface="Comic Sans MS"/>
            </a:endParaRPr>
          </a:p>
          <a:p>
            <a:pPr indent="-374650" lvl="0" marL="457200" rtl="0" algn="l">
              <a:lnSpc>
                <a:spcPct val="115000"/>
              </a:lnSpc>
              <a:spcBef>
                <a:spcPts val="0"/>
              </a:spcBef>
              <a:spcAft>
                <a:spcPts val="0"/>
              </a:spcAft>
              <a:buClr>
                <a:schemeClr val="dk1"/>
              </a:buClr>
              <a:buSzPts val="2300"/>
              <a:buFont typeface="Comic Sans MS"/>
              <a:buChar char="●"/>
            </a:pPr>
            <a:r>
              <a:rPr lang="en-GB" sz="2300">
                <a:solidFill>
                  <a:schemeClr val="dk1"/>
                </a:solidFill>
                <a:latin typeface="Comic Sans MS"/>
                <a:ea typeface="Comic Sans MS"/>
                <a:cs typeface="Comic Sans MS"/>
                <a:sym typeface="Comic Sans MS"/>
              </a:rPr>
              <a:t>If your child arrives late, please come to the office where you have to report your reason for being late.</a:t>
            </a:r>
            <a:endParaRPr sz="11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9"/>
          <p:cNvSpPr txBox="1"/>
          <p:nvPr/>
        </p:nvSpPr>
        <p:spPr>
          <a:xfrm>
            <a:off x="0" y="0"/>
            <a:ext cx="8814300" cy="507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2300">
                <a:solidFill>
                  <a:schemeClr val="dk1"/>
                </a:solidFill>
                <a:latin typeface="Comic Sans MS"/>
                <a:ea typeface="Comic Sans MS"/>
                <a:cs typeface="Comic Sans MS"/>
                <a:sym typeface="Comic Sans MS"/>
              </a:rPr>
              <a:t>Attendance matters</a:t>
            </a:r>
            <a:endParaRPr b="1" sz="2300">
              <a:solidFill>
                <a:schemeClr val="dk1"/>
              </a:solidFill>
              <a:latin typeface="Comic Sans MS"/>
              <a:ea typeface="Comic Sans MS"/>
              <a:cs typeface="Comic Sans MS"/>
              <a:sym typeface="Comic Sans MS"/>
            </a:endParaRPr>
          </a:p>
          <a:p>
            <a:pPr indent="-374650" lvl="0" marL="457200" rtl="0" algn="l">
              <a:lnSpc>
                <a:spcPct val="115000"/>
              </a:lnSpc>
              <a:spcBef>
                <a:spcPts val="1200"/>
              </a:spcBef>
              <a:spcAft>
                <a:spcPts val="0"/>
              </a:spcAft>
              <a:buClr>
                <a:schemeClr val="dk1"/>
              </a:buClr>
              <a:buSzPts val="2300"/>
              <a:buChar char="●"/>
            </a:pPr>
            <a:r>
              <a:rPr lang="en-GB" sz="2300">
                <a:solidFill>
                  <a:schemeClr val="dk1"/>
                </a:solidFill>
                <a:latin typeface="Comic Sans MS"/>
                <a:ea typeface="Comic Sans MS"/>
                <a:cs typeface="Comic Sans MS"/>
                <a:sym typeface="Comic Sans MS"/>
              </a:rPr>
              <a:t>If attendance falls below </a:t>
            </a:r>
            <a:r>
              <a:rPr b="1" lang="en-GB" sz="2300">
                <a:solidFill>
                  <a:schemeClr val="dk1"/>
                </a:solidFill>
                <a:latin typeface="Comic Sans MS"/>
                <a:ea typeface="Comic Sans MS"/>
                <a:cs typeface="Comic Sans MS"/>
                <a:sym typeface="Comic Sans MS"/>
              </a:rPr>
              <a:t>92%</a:t>
            </a:r>
            <a:r>
              <a:rPr lang="en-GB" sz="2300">
                <a:solidFill>
                  <a:schemeClr val="dk1"/>
                </a:solidFill>
                <a:latin typeface="Comic Sans MS"/>
                <a:ea typeface="Comic Sans MS"/>
                <a:cs typeface="Comic Sans MS"/>
                <a:sym typeface="Comic Sans MS"/>
              </a:rPr>
              <a:t>, we will contact you to discuss this.</a:t>
            </a:r>
            <a:endParaRPr sz="2300">
              <a:solidFill>
                <a:schemeClr val="dk1"/>
              </a:solidFill>
              <a:latin typeface="Comic Sans MS"/>
              <a:ea typeface="Comic Sans MS"/>
              <a:cs typeface="Comic Sans MS"/>
              <a:sym typeface="Comic Sans MS"/>
            </a:endParaRPr>
          </a:p>
          <a:p>
            <a:pPr indent="-374650" lvl="0" marL="457200" rtl="0" algn="l">
              <a:lnSpc>
                <a:spcPct val="115000"/>
              </a:lnSpc>
              <a:spcBef>
                <a:spcPts val="0"/>
              </a:spcBef>
              <a:spcAft>
                <a:spcPts val="0"/>
              </a:spcAft>
              <a:buClr>
                <a:schemeClr val="dk1"/>
              </a:buClr>
              <a:buSzPts val="2300"/>
              <a:buChar char="●"/>
            </a:pPr>
            <a:r>
              <a:rPr lang="en-GB" sz="2300">
                <a:solidFill>
                  <a:schemeClr val="dk1"/>
                </a:solidFill>
                <a:latin typeface="Comic Sans MS"/>
                <a:ea typeface="Comic Sans MS"/>
                <a:cs typeface="Comic Sans MS"/>
                <a:sym typeface="Comic Sans MS"/>
              </a:rPr>
              <a:t>Attendance below </a:t>
            </a:r>
            <a:r>
              <a:rPr b="1" lang="en-GB" sz="2300">
                <a:solidFill>
                  <a:schemeClr val="dk1"/>
                </a:solidFill>
                <a:latin typeface="Comic Sans MS"/>
                <a:ea typeface="Comic Sans MS"/>
                <a:cs typeface="Comic Sans MS"/>
                <a:sym typeface="Comic Sans MS"/>
              </a:rPr>
              <a:t>90%</a:t>
            </a:r>
            <a:r>
              <a:rPr lang="en-GB" sz="2300">
                <a:solidFill>
                  <a:schemeClr val="dk1"/>
                </a:solidFill>
                <a:latin typeface="Comic Sans MS"/>
                <a:ea typeface="Comic Sans MS"/>
                <a:cs typeface="Comic Sans MS"/>
                <a:sym typeface="Comic Sans MS"/>
              </a:rPr>
              <a:t> is classed as </a:t>
            </a:r>
            <a:r>
              <a:rPr b="1" lang="en-GB" sz="2300">
                <a:solidFill>
                  <a:schemeClr val="dk1"/>
                </a:solidFill>
                <a:latin typeface="Comic Sans MS"/>
                <a:ea typeface="Comic Sans MS"/>
                <a:cs typeface="Comic Sans MS"/>
                <a:sym typeface="Comic Sans MS"/>
              </a:rPr>
              <a:t>persistent absence</a:t>
            </a:r>
            <a:r>
              <a:rPr lang="en-GB" sz="2300">
                <a:solidFill>
                  <a:schemeClr val="dk1"/>
                </a:solidFill>
                <a:latin typeface="Comic Sans MS"/>
                <a:ea typeface="Comic Sans MS"/>
                <a:cs typeface="Comic Sans MS"/>
                <a:sym typeface="Comic Sans MS"/>
              </a:rPr>
              <a:t> and will be monitored closely.</a:t>
            </a:r>
            <a:endParaRPr sz="23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None/>
            </a:pPr>
            <a:r>
              <a:rPr b="1" lang="en-GB" sz="2300">
                <a:solidFill>
                  <a:schemeClr val="dk1"/>
                </a:solidFill>
                <a:latin typeface="Comic Sans MS"/>
                <a:ea typeface="Comic Sans MS"/>
                <a:cs typeface="Comic Sans MS"/>
                <a:sym typeface="Comic Sans MS"/>
              </a:rPr>
              <a:t>Holidays during term time</a:t>
            </a:r>
            <a:endParaRPr b="1" sz="2300">
              <a:solidFill>
                <a:schemeClr val="dk1"/>
              </a:solidFill>
              <a:latin typeface="Comic Sans MS"/>
              <a:ea typeface="Comic Sans MS"/>
              <a:cs typeface="Comic Sans MS"/>
              <a:sym typeface="Comic Sans MS"/>
            </a:endParaRPr>
          </a:p>
          <a:p>
            <a:pPr indent="-374650" lvl="0" marL="457200" rtl="0" algn="l">
              <a:lnSpc>
                <a:spcPct val="115000"/>
              </a:lnSpc>
              <a:spcBef>
                <a:spcPts val="1200"/>
              </a:spcBef>
              <a:spcAft>
                <a:spcPts val="0"/>
              </a:spcAft>
              <a:buClr>
                <a:schemeClr val="dk1"/>
              </a:buClr>
              <a:buSzPts val="2300"/>
              <a:buChar char="●"/>
            </a:pPr>
            <a:r>
              <a:rPr lang="en-GB" sz="2300">
                <a:solidFill>
                  <a:schemeClr val="dk1"/>
                </a:solidFill>
                <a:latin typeface="Comic Sans MS"/>
                <a:ea typeface="Comic Sans MS"/>
                <a:cs typeface="Comic Sans MS"/>
                <a:sym typeface="Comic Sans MS"/>
              </a:rPr>
              <a:t>If you need to request a holiday during term time, please complete a </a:t>
            </a:r>
            <a:r>
              <a:rPr b="1" lang="en-GB" sz="2300">
                <a:solidFill>
                  <a:schemeClr val="dk1"/>
                </a:solidFill>
                <a:latin typeface="Comic Sans MS"/>
                <a:ea typeface="Comic Sans MS"/>
                <a:cs typeface="Comic Sans MS"/>
                <a:sym typeface="Comic Sans MS"/>
              </a:rPr>
              <a:t>holiday request form at least 2 weeks in advance</a:t>
            </a:r>
            <a:r>
              <a:rPr lang="en-GB" sz="2300">
                <a:solidFill>
                  <a:schemeClr val="dk1"/>
                </a:solidFill>
                <a:latin typeface="Comic Sans MS"/>
                <a:ea typeface="Comic Sans MS"/>
                <a:cs typeface="Comic Sans MS"/>
                <a:sym typeface="Comic Sans MS"/>
              </a:rPr>
              <a:t>.</a:t>
            </a:r>
            <a:endParaRPr sz="2300">
              <a:solidFill>
                <a:schemeClr val="dk1"/>
              </a:solidFill>
              <a:latin typeface="Comic Sans MS"/>
              <a:ea typeface="Comic Sans MS"/>
              <a:cs typeface="Comic Sans MS"/>
              <a:sym typeface="Comic Sans MS"/>
            </a:endParaRPr>
          </a:p>
          <a:p>
            <a:pPr indent="-374650" lvl="0" marL="457200" rtl="0" algn="l">
              <a:lnSpc>
                <a:spcPct val="115000"/>
              </a:lnSpc>
              <a:spcBef>
                <a:spcPts val="0"/>
              </a:spcBef>
              <a:spcAft>
                <a:spcPts val="0"/>
              </a:spcAft>
              <a:buClr>
                <a:schemeClr val="dk1"/>
              </a:buClr>
              <a:buSzPts val="2300"/>
              <a:buFont typeface="Comic Sans MS"/>
              <a:buChar char="●"/>
            </a:pPr>
            <a:r>
              <a:rPr lang="en-GB" sz="2300">
                <a:solidFill>
                  <a:schemeClr val="dk1"/>
                </a:solidFill>
                <a:latin typeface="Comic Sans MS"/>
                <a:ea typeface="Comic Sans MS"/>
                <a:cs typeface="Comic Sans MS"/>
                <a:sym typeface="Comic Sans MS"/>
              </a:rPr>
              <a:t>Please remember that holidays during term time are not automatically authorised.</a:t>
            </a:r>
            <a:endParaRPr sz="2300">
              <a:solidFill>
                <a:schemeClr val="dk1"/>
              </a:solidFill>
              <a:latin typeface="Comic Sans MS"/>
              <a:ea typeface="Comic Sans MS"/>
              <a:cs typeface="Comic Sans MS"/>
              <a:sym typeface="Comic Sans M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204" name="Google Shape;204;p40"/>
          <p:cNvPicPr preferRelativeResize="0"/>
          <p:nvPr/>
        </p:nvPicPr>
        <p:blipFill>
          <a:blip r:embed="rId3">
            <a:alphaModFix/>
          </a:blip>
          <a:stretch>
            <a:fillRect/>
          </a:stretch>
        </p:blipFill>
        <p:spPr>
          <a:xfrm>
            <a:off x="1738700" y="445025"/>
            <a:ext cx="5694050" cy="4271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GB" sz="2500">
                <a:latin typeface="Comic Sans MS"/>
                <a:ea typeface="Comic Sans MS"/>
                <a:cs typeface="Comic Sans MS"/>
                <a:sym typeface="Comic Sans MS"/>
              </a:rPr>
              <a:t>New information - medication, address, phone numbers - please keep school up to date asap</a:t>
            </a:r>
            <a:endParaRPr b="1" sz="2500">
              <a:latin typeface="Comic Sans MS"/>
              <a:ea typeface="Comic Sans MS"/>
              <a:cs typeface="Comic Sans MS"/>
              <a:sym typeface="Comic Sans MS"/>
            </a:endParaRPr>
          </a:p>
        </p:txBody>
      </p:sp>
      <p:sp>
        <p:nvSpPr>
          <p:cNvPr id="210" name="Google Shape;210;p41"/>
          <p:cNvSpPr txBox="1"/>
          <p:nvPr>
            <p:ph idx="1" type="body"/>
          </p:nvPr>
        </p:nvSpPr>
        <p:spPr>
          <a:xfrm>
            <a:off x="311700" y="1436300"/>
            <a:ext cx="8520600" cy="34017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Clr>
                <a:schemeClr val="dk1"/>
              </a:buClr>
              <a:buSzPts val="2200"/>
              <a:buFont typeface="Comic Sans MS"/>
              <a:buChar char="●"/>
            </a:pPr>
            <a:r>
              <a:rPr lang="en-GB" sz="2200">
                <a:solidFill>
                  <a:schemeClr val="dk1"/>
                </a:solidFill>
                <a:latin typeface="Comic Sans MS"/>
                <a:ea typeface="Comic Sans MS"/>
                <a:cs typeface="Comic Sans MS"/>
                <a:sym typeface="Comic Sans MS"/>
              </a:rPr>
              <a:t>At least 4 contacts needed.</a:t>
            </a:r>
            <a:endParaRPr sz="2200">
              <a:solidFill>
                <a:schemeClr val="dk1"/>
              </a:solidFill>
              <a:latin typeface="Comic Sans MS"/>
              <a:ea typeface="Comic Sans MS"/>
              <a:cs typeface="Comic Sans MS"/>
              <a:sym typeface="Comic Sans MS"/>
            </a:endParaRPr>
          </a:p>
          <a:p>
            <a:pPr indent="-368300" lvl="0" marL="457200" rtl="0" algn="l">
              <a:spcBef>
                <a:spcPts val="0"/>
              </a:spcBef>
              <a:spcAft>
                <a:spcPts val="0"/>
              </a:spcAft>
              <a:buClr>
                <a:schemeClr val="dk1"/>
              </a:buClr>
              <a:buSzPts val="2200"/>
              <a:buFont typeface="Comic Sans MS"/>
              <a:buChar char="●"/>
            </a:pPr>
            <a:r>
              <a:rPr lang="en-GB" sz="2200">
                <a:solidFill>
                  <a:schemeClr val="dk1"/>
                </a:solidFill>
                <a:latin typeface="Comic Sans MS"/>
                <a:ea typeface="Comic Sans MS"/>
                <a:cs typeface="Comic Sans MS"/>
                <a:sym typeface="Comic Sans MS"/>
              </a:rPr>
              <a:t>Email office if anything changes.</a:t>
            </a:r>
            <a:endParaRPr sz="2200">
              <a:solidFill>
                <a:schemeClr val="dk1"/>
              </a:solidFill>
              <a:latin typeface="Comic Sans MS"/>
              <a:ea typeface="Comic Sans MS"/>
              <a:cs typeface="Comic Sans MS"/>
              <a:sym typeface="Comic Sans MS"/>
            </a:endParaRPr>
          </a:p>
          <a:p>
            <a:pPr indent="-368300" lvl="0" marL="457200" rtl="0" algn="l">
              <a:spcBef>
                <a:spcPts val="0"/>
              </a:spcBef>
              <a:spcAft>
                <a:spcPts val="0"/>
              </a:spcAft>
              <a:buClr>
                <a:schemeClr val="dk1"/>
              </a:buClr>
              <a:buSzPts val="2200"/>
              <a:buFont typeface="Comic Sans MS"/>
              <a:buChar char="●"/>
            </a:pPr>
            <a:r>
              <a:rPr lang="en-GB" sz="2200">
                <a:solidFill>
                  <a:schemeClr val="dk1"/>
                </a:solidFill>
                <a:latin typeface="Comic Sans MS"/>
                <a:ea typeface="Comic Sans MS"/>
                <a:cs typeface="Comic Sans MS"/>
                <a:sym typeface="Comic Sans MS"/>
              </a:rPr>
              <a:t>Medication - please do not put in child’s bag. This includes non-prescription items.</a:t>
            </a:r>
            <a:endParaRPr sz="2200">
              <a:solidFill>
                <a:schemeClr val="dk1"/>
              </a:solidFill>
              <a:latin typeface="Comic Sans MS"/>
              <a:ea typeface="Comic Sans MS"/>
              <a:cs typeface="Comic Sans MS"/>
              <a:sym typeface="Comic Sans MS"/>
            </a:endParaRPr>
          </a:p>
          <a:p>
            <a:pPr indent="-368300" lvl="0" marL="457200" rtl="0" algn="l">
              <a:spcBef>
                <a:spcPts val="0"/>
              </a:spcBef>
              <a:spcAft>
                <a:spcPts val="0"/>
              </a:spcAft>
              <a:buClr>
                <a:schemeClr val="dk1"/>
              </a:buClr>
              <a:buSzPts val="2200"/>
              <a:buFont typeface="Comic Sans MS"/>
              <a:buChar char="●"/>
            </a:pPr>
            <a:r>
              <a:rPr lang="en-GB" sz="2200">
                <a:solidFill>
                  <a:schemeClr val="dk1"/>
                </a:solidFill>
                <a:latin typeface="Comic Sans MS"/>
                <a:ea typeface="Comic Sans MS"/>
                <a:cs typeface="Comic Sans MS"/>
                <a:sym typeface="Comic Sans MS"/>
              </a:rPr>
              <a:t>Form must be completed at the office. </a:t>
            </a:r>
            <a:endParaRPr sz="2200">
              <a:solidFill>
                <a:schemeClr val="dk1"/>
              </a:solidFill>
              <a:latin typeface="Comic Sans MS"/>
              <a:ea typeface="Comic Sans MS"/>
              <a:cs typeface="Comic Sans MS"/>
              <a:sym typeface="Comic Sans MS"/>
            </a:endParaRPr>
          </a:p>
          <a:p>
            <a:pPr indent="-342900" lvl="0" marL="457200" rtl="0" algn="l">
              <a:spcBef>
                <a:spcPts val="0"/>
              </a:spcBef>
              <a:spcAft>
                <a:spcPts val="0"/>
              </a:spcAft>
              <a:buClr>
                <a:schemeClr val="dk1"/>
              </a:buClr>
              <a:buSzPts val="1800"/>
              <a:buChar char="●"/>
            </a:pPr>
            <a:r>
              <a:rPr lang="en-GB" sz="2200">
                <a:solidFill>
                  <a:schemeClr val="dk1"/>
                </a:solidFill>
                <a:latin typeface="Comic Sans MS"/>
                <a:ea typeface="Comic Sans MS"/>
                <a:cs typeface="Comic Sans MS"/>
                <a:sym typeface="Comic Sans MS"/>
              </a:rPr>
              <a:t>Long term = Individual health Care Plan (contact office to do this)</a:t>
            </a:r>
            <a:r>
              <a:rPr lang="en-GB" sz="2200">
                <a:solidFill>
                  <a:schemeClr val="dk1"/>
                </a:solidFill>
                <a:latin typeface="Trebuchet MS"/>
                <a:ea typeface="Trebuchet MS"/>
                <a:cs typeface="Trebuchet MS"/>
                <a:sym typeface="Trebuchet MS"/>
              </a:rPr>
              <a:t>.</a:t>
            </a:r>
            <a:r>
              <a:rPr lang="en-GB">
                <a:solidFill>
                  <a:schemeClr val="dk1"/>
                </a:solidFill>
                <a:latin typeface="Trebuchet MS"/>
                <a:ea typeface="Trebuchet MS"/>
                <a:cs typeface="Trebuchet MS"/>
                <a:sym typeface="Trebuchet MS"/>
              </a:rPr>
              <a:t> </a:t>
            </a:r>
            <a:endParaRPr>
              <a:solidFill>
                <a:schemeClr val="dk1"/>
              </a:solidFill>
              <a:latin typeface="Trebuchet MS"/>
              <a:ea typeface="Trebuchet MS"/>
              <a:cs typeface="Trebuchet MS"/>
              <a:sym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42"/>
          <p:cNvPicPr preferRelativeResize="0"/>
          <p:nvPr/>
        </p:nvPicPr>
        <p:blipFill>
          <a:blip r:embed="rId3">
            <a:alphaModFix/>
          </a:blip>
          <a:stretch>
            <a:fillRect/>
          </a:stretch>
        </p:blipFill>
        <p:spPr>
          <a:xfrm>
            <a:off x="896625" y="76200"/>
            <a:ext cx="7093960" cy="49910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3"/>
          <p:cNvSpPr txBox="1"/>
          <p:nvPr>
            <p:ph type="title"/>
          </p:nvPr>
        </p:nvSpPr>
        <p:spPr>
          <a:xfrm>
            <a:off x="294650" y="1891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Online Safety</a:t>
            </a:r>
            <a:endParaRPr b="1" sz="3020" u="sng">
              <a:latin typeface="Comic Sans MS"/>
              <a:ea typeface="Comic Sans MS"/>
              <a:cs typeface="Comic Sans MS"/>
              <a:sym typeface="Comic Sans MS"/>
            </a:endParaRPr>
          </a:p>
        </p:txBody>
      </p:sp>
      <p:sp>
        <p:nvSpPr>
          <p:cNvPr id="221" name="Google Shape;221;p43"/>
          <p:cNvSpPr txBox="1"/>
          <p:nvPr/>
        </p:nvSpPr>
        <p:spPr>
          <a:xfrm>
            <a:off x="783625" y="2319350"/>
            <a:ext cx="7335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hlink"/>
                </a:solidFill>
                <a:hlinkClick r:id="rId3"/>
              </a:rPr>
              <a:t>https://www.ceopeducation.co.uk/parents/</a:t>
            </a:r>
            <a:endParaRPr/>
          </a:p>
        </p:txBody>
      </p:sp>
      <p:sp>
        <p:nvSpPr>
          <p:cNvPr id="222" name="Google Shape;222;p43"/>
          <p:cNvSpPr txBox="1"/>
          <p:nvPr/>
        </p:nvSpPr>
        <p:spPr>
          <a:xfrm>
            <a:off x="783625" y="1017238"/>
            <a:ext cx="7601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latin typeface="Comic Sans MS"/>
                <a:ea typeface="Comic Sans MS"/>
                <a:cs typeface="Comic Sans MS"/>
                <a:sym typeface="Comic Sans MS"/>
              </a:rPr>
              <a:t>We teach </a:t>
            </a:r>
            <a:r>
              <a:rPr lang="en-GB">
                <a:latin typeface="Comic Sans MS"/>
                <a:ea typeface="Comic Sans MS"/>
                <a:cs typeface="Comic Sans MS"/>
                <a:sym typeface="Comic Sans MS"/>
              </a:rPr>
              <a:t>children</a:t>
            </a:r>
            <a:r>
              <a:rPr lang="en-GB">
                <a:latin typeface="Comic Sans MS"/>
                <a:ea typeface="Comic Sans MS"/>
                <a:cs typeface="Comic Sans MS"/>
                <a:sym typeface="Comic Sans MS"/>
              </a:rPr>
              <a:t> about online safety throughout the year and we also have a whole school </a:t>
            </a:r>
            <a:r>
              <a:rPr lang="en-GB">
                <a:latin typeface="Comic Sans MS"/>
                <a:ea typeface="Comic Sans MS"/>
                <a:cs typeface="Comic Sans MS"/>
                <a:sym typeface="Comic Sans MS"/>
              </a:rPr>
              <a:t>assembly</a:t>
            </a:r>
            <a:r>
              <a:rPr lang="en-GB">
                <a:latin typeface="Comic Sans MS"/>
                <a:ea typeface="Comic Sans MS"/>
                <a:cs typeface="Comic Sans MS"/>
                <a:sym typeface="Comic Sans MS"/>
              </a:rPr>
              <a:t> each half term covering a range of themes.  </a:t>
            </a:r>
            <a:endParaRPr>
              <a:latin typeface="Comic Sans MS"/>
              <a:ea typeface="Comic Sans MS"/>
              <a:cs typeface="Comic Sans MS"/>
              <a:sym typeface="Comic Sans MS"/>
            </a:endParaRPr>
          </a:p>
          <a:p>
            <a:pPr indent="0" lvl="0" marL="0" rtl="0" algn="l">
              <a:spcBef>
                <a:spcPts val="0"/>
              </a:spcBef>
              <a:spcAft>
                <a:spcPts val="0"/>
              </a:spcAft>
              <a:buNone/>
            </a:pPr>
            <a:r>
              <a:t/>
            </a:r>
            <a:endParaRPr>
              <a:latin typeface="Comic Sans MS"/>
              <a:ea typeface="Comic Sans MS"/>
              <a:cs typeface="Comic Sans MS"/>
              <a:sym typeface="Comic Sans MS"/>
            </a:endParaRPr>
          </a:p>
          <a:p>
            <a:pPr indent="0" lvl="0" marL="0" rtl="0" algn="l">
              <a:spcBef>
                <a:spcPts val="0"/>
              </a:spcBef>
              <a:spcAft>
                <a:spcPts val="0"/>
              </a:spcAft>
              <a:buNone/>
            </a:pPr>
            <a:r>
              <a:rPr lang="en-GB">
                <a:latin typeface="Comic Sans MS"/>
                <a:ea typeface="Comic Sans MS"/>
                <a:cs typeface="Comic Sans MS"/>
                <a:sym typeface="Comic Sans MS"/>
              </a:rPr>
              <a:t>If you have any concerns about online safety or need general advice…</a:t>
            </a:r>
            <a:endParaRPr>
              <a:latin typeface="Comic Sans MS"/>
              <a:ea typeface="Comic Sans MS"/>
              <a:cs typeface="Comic Sans MS"/>
              <a:sym typeface="Comic Sans MS"/>
            </a:endParaRPr>
          </a:p>
        </p:txBody>
      </p:sp>
      <p:sp>
        <p:nvSpPr>
          <p:cNvPr id="223" name="Google Shape;223;p43"/>
          <p:cNvSpPr txBox="1"/>
          <p:nvPr/>
        </p:nvSpPr>
        <p:spPr>
          <a:xfrm>
            <a:off x="853000" y="3449300"/>
            <a:ext cx="442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hlink"/>
                </a:solidFill>
                <a:hlinkClick r:id="rId4"/>
              </a:rPr>
              <a:t>https://www.ceop.police.uk/Safety-Centre/</a:t>
            </a:r>
            <a:endParaRPr/>
          </a:p>
        </p:txBody>
      </p:sp>
      <p:sp>
        <p:nvSpPr>
          <p:cNvPr id="224" name="Google Shape;224;p43"/>
          <p:cNvSpPr txBox="1"/>
          <p:nvPr/>
        </p:nvSpPr>
        <p:spPr>
          <a:xfrm>
            <a:off x="783625" y="2801738"/>
            <a:ext cx="760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latin typeface="Comic Sans MS"/>
                <a:ea typeface="Comic Sans MS"/>
                <a:cs typeface="Comic Sans MS"/>
                <a:sym typeface="Comic Sans MS"/>
              </a:rPr>
              <a:t>To report any concerns/incidences regarding your child’s safety:</a:t>
            </a:r>
            <a:endParaRPr>
              <a:latin typeface="Comic Sans MS"/>
              <a:ea typeface="Comic Sans MS"/>
              <a:cs typeface="Comic Sans MS"/>
              <a:sym typeface="Comic Sans M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44"/>
          <p:cNvSpPr txBox="1"/>
          <p:nvPr>
            <p:ph type="title"/>
          </p:nvPr>
        </p:nvSpPr>
        <p:spPr>
          <a:xfrm>
            <a:off x="158725" y="2909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Curriculum</a:t>
            </a:r>
            <a:endParaRPr b="1" sz="3020" u="sng">
              <a:latin typeface="Comic Sans MS"/>
              <a:ea typeface="Comic Sans MS"/>
              <a:cs typeface="Comic Sans MS"/>
              <a:sym typeface="Comic Sans MS"/>
            </a:endParaRPr>
          </a:p>
        </p:txBody>
      </p:sp>
      <p:sp>
        <p:nvSpPr>
          <p:cNvPr id="230" name="Google Shape;230;p44"/>
          <p:cNvSpPr txBox="1"/>
          <p:nvPr/>
        </p:nvSpPr>
        <p:spPr>
          <a:xfrm>
            <a:off x="110200" y="44825"/>
            <a:ext cx="426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hlink"/>
                </a:solidFill>
                <a:hlinkClick r:id="rId3"/>
              </a:rPr>
              <a:t>https://amble-first.eschools.co.uk/web</a:t>
            </a:r>
            <a:endParaRPr/>
          </a:p>
        </p:txBody>
      </p:sp>
      <p:sp>
        <p:nvSpPr>
          <p:cNvPr id="231" name="Google Shape;231;p44"/>
          <p:cNvSpPr txBox="1"/>
          <p:nvPr/>
        </p:nvSpPr>
        <p:spPr>
          <a:xfrm>
            <a:off x="1198350" y="3813875"/>
            <a:ext cx="698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t>All of the information you need about school is available on our website.  </a:t>
            </a:r>
            <a:br>
              <a:rPr lang="en-GB"/>
            </a:br>
            <a:r>
              <a:rPr lang="en-GB"/>
              <a:t>There is a ‘curriculum’ tab where you will find the class pages</a:t>
            </a:r>
            <a:endParaRPr/>
          </a:p>
        </p:txBody>
      </p:sp>
      <p:grpSp>
        <p:nvGrpSpPr>
          <p:cNvPr id="232" name="Google Shape;232;p44"/>
          <p:cNvGrpSpPr/>
          <p:nvPr/>
        </p:nvGrpSpPr>
        <p:grpSpPr>
          <a:xfrm>
            <a:off x="353875" y="968451"/>
            <a:ext cx="8582263" cy="2918882"/>
            <a:chOff x="152400" y="1170125"/>
            <a:chExt cx="6874060" cy="2574878"/>
          </a:xfrm>
        </p:grpSpPr>
        <p:pic>
          <p:nvPicPr>
            <p:cNvPr id="233" name="Google Shape;233;p44"/>
            <p:cNvPicPr preferRelativeResize="0"/>
            <p:nvPr/>
          </p:nvPicPr>
          <p:blipFill>
            <a:blip r:embed="rId4">
              <a:alphaModFix/>
            </a:blip>
            <a:stretch>
              <a:fillRect/>
            </a:stretch>
          </p:blipFill>
          <p:spPr>
            <a:xfrm>
              <a:off x="152400" y="1170125"/>
              <a:ext cx="6874060" cy="2325425"/>
            </a:xfrm>
            <a:prstGeom prst="rect">
              <a:avLst/>
            </a:prstGeom>
            <a:noFill/>
            <a:ln>
              <a:noFill/>
            </a:ln>
          </p:spPr>
        </p:pic>
        <p:sp>
          <p:nvSpPr>
            <p:cNvPr id="234" name="Google Shape;234;p44"/>
            <p:cNvSpPr/>
            <p:nvPr/>
          </p:nvSpPr>
          <p:spPr>
            <a:xfrm>
              <a:off x="3602825" y="2690275"/>
              <a:ext cx="973674" cy="1054728"/>
            </a:xfrm>
            <a:prstGeom prst="irregularSeal1">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5"/>
          <p:cNvSpPr txBox="1"/>
          <p:nvPr>
            <p:ph type="title"/>
          </p:nvPr>
        </p:nvSpPr>
        <p:spPr>
          <a:xfrm>
            <a:off x="311700" y="2744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School Behaviour Policy</a:t>
            </a:r>
            <a:endParaRPr b="1" sz="3020" u="sng">
              <a:latin typeface="Comic Sans MS"/>
              <a:ea typeface="Comic Sans MS"/>
              <a:cs typeface="Comic Sans MS"/>
              <a:sym typeface="Comic Sans MS"/>
            </a:endParaRPr>
          </a:p>
        </p:txBody>
      </p:sp>
      <p:sp>
        <p:nvSpPr>
          <p:cNvPr id="240" name="Google Shape;240;p45"/>
          <p:cNvSpPr txBox="1"/>
          <p:nvPr/>
        </p:nvSpPr>
        <p:spPr>
          <a:xfrm>
            <a:off x="1122225" y="1167900"/>
            <a:ext cx="7035600" cy="374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chemeClr val="dk1"/>
                </a:solidFill>
                <a:latin typeface="Comic Sans MS"/>
                <a:ea typeface="Comic Sans MS"/>
                <a:cs typeface="Comic Sans MS"/>
                <a:sym typeface="Comic Sans MS"/>
              </a:rPr>
              <a:t>We have 3 new rules to help everyone learn and feel happy:</a:t>
            </a:r>
            <a:endParaRPr sz="30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Clr>
                <a:schemeClr val="dk1"/>
              </a:buClr>
              <a:buSzPts val="3000"/>
              <a:buFont typeface="Comic Sans MS"/>
              <a:buChar char="•"/>
            </a:pPr>
            <a:r>
              <a:rPr lang="en-GB" sz="3000">
                <a:solidFill>
                  <a:schemeClr val="dk1"/>
                </a:solidFill>
                <a:latin typeface="Comic Sans MS"/>
                <a:ea typeface="Comic Sans MS"/>
                <a:cs typeface="Comic Sans MS"/>
                <a:sym typeface="Comic Sans MS"/>
              </a:rPr>
              <a:t>✅ Be Ready</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Clr>
                <a:schemeClr val="dk1"/>
              </a:buClr>
              <a:buSzPts val="3000"/>
              <a:buFont typeface="Comic Sans MS"/>
              <a:buChar char="•"/>
            </a:pPr>
            <a:r>
              <a:rPr lang="en-GB" sz="3000">
                <a:solidFill>
                  <a:schemeClr val="dk1"/>
                </a:solidFill>
                <a:latin typeface="Comic Sans MS"/>
                <a:ea typeface="Comic Sans MS"/>
                <a:cs typeface="Comic Sans MS"/>
                <a:sym typeface="Comic Sans MS"/>
              </a:rPr>
              <a:t>✅ Be Respectful</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Clr>
                <a:schemeClr val="dk1"/>
              </a:buClr>
              <a:buSzPts val="3000"/>
              <a:buFont typeface="Comic Sans MS"/>
              <a:buChar char="•"/>
            </a:pPr>
            <a:r>
              <a:rPr lang="en-GB" sz="3000">
                <a:solidFill>
                  <a:schemeClr val="dk1"/>
                </a:solidFill>
                <a:latin typeface="Comic Sans MS"/>
                <a:ea typeface="Comic Sans MS"/>
                <a:cs typeface="Comic Sans MS"/>
                <a:sym typeface="Comic Sans MS"/>
              </a:rPr>
              <a:t>✅ Be Safe</a:t>
            </a:r>
            <a:endParaRPr sz="3000">
              <a:solidFill>
                <a:schemeClr val="dk2"/>
              </a:solidFill>
              <a:latin typeface="Comic Sans MS"/>
              <a:ea typeface="Comic Sans MS"/>
              <a:cs typeface="Comic Sans MS"/>
              <a:sym typeface="Comic Sans MS"/>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6"/>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GB">
                <a:solidFill>
                  <a:schemeClr val="dk1"/>
                </a:solidFill>
                <a:latin typeface="Comic Sans MS"/>
                <a:ea typeface="Comic Sans MS"/>
                <a:cs typeface="Comic Sans MS"/>
                <a:sym typeface="Comic Sans MS"/>
              </a:rPr>
              <a:t>What Happens if You Forget the Rules</a:t>
            </a:r>
            <a:endParaRPr>
              <a:latin typeface="Comic Sans MS"/>
              <a:ea typeface="Comic Sans MS"/>
              <a:cs typeface="Comic Sans MS"/>
              <a:sym typeface="Comic Sans MS"/>
            </a:endParaRPr>
          </a:p>
        </p:txBody>
      </p:sp>
      <p:sp>
        <p:nvSpPr>
          <p:cNvPr id="246" name="Google Shape;246;p46"/>
          <p:cNvSpPr txBox="1"/>
          <p:nvPr>
            <p:ph idx="1" type="body"/>
          </p:nvPr>
        </p:nvSpPr>
        <p:spPr>
          <a:xfrm>
            <a:off x="457200" y="1519963"/>
            <a:ext cx="8229600" cy="2545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Font typeface="Comic Sans MS"/>
              <a:buChar char="•"/>
            </a:pPr>
            <a:r>
              <a:rPr lang="en-GB" sz="3200">
                <a:solidFill>
                  <a:schemeClr val="dk1"/>
                </a:solidFill>
                <a:latin typeface="Comic Sans MS"/>
                <a:ea typeface="Comic Sans MS"/>
                <a:cs typeface="Comic Sans MS"/>
                <a:sym typeface="Comic Sans MS"/>
              </a:rPr>
              <a:t>😟 Sometimes we make mistakes. That’s OK — it’s how we learn!</a:t>
            </a:r>
            <a:endParaRPr sz="3200">
              <a:solidFill>
                <a:schemeClr val="dk1"/>
              </a:solidFill>
              <a:latin typeface="Comic Sans MS"/>
              <a:ea typeface="Comic Sans MS"/>
              <a:cs typeface="Comic Sans MS"/>
              <a:sym typeface="Comic Sans MS"/>
            </a:endParaRPr>
          </a:p>
          <a:p>
            <a:pPr indent="0" lvl="0" marL="457200" rtl="0" algn="l">
              <a:spcBef>
                <a:spcPts val="0"/>
              </a:spcBef>
              <a:spcAft>
                <a:spcPts val="0"/>
              </a:spcAft>
              <a:buNone/>
            </a:pPr>
            <a:r>
              <a:t/>
            </a:r>
            <a:endParaRPr sz="3200">
              <a:solidFill>
                <a:schemeClr val="dk1"/>
              </a:solidFill>
              <a:latin typeface="Comic Sans MS"/>
              <a:ea typeface="Comic Sans MS"/>
              <a:cs typeface="Comic Sans MS"/>
              <a:sym typeface="Comic Sans MS"/>
            </a:endParaRPr>
          </a:p>
          <a:p>
            <a:pPr indent="-342900" lvl="0" marL="342900" rtl="0" algn="l">
              <a:spcBef>
                <a:spcPts val="640"/>
              </a:spcBef>
              <a:spcAft>
                <a:spcPts val="0"/>
              </a:spcAft>
              <a:buClr>
                <a:schemeClr val="dk1"/>
              </a:buClr>
              <a:buSzPts val="3200"/>
              <a:buFont typeface="Comic Sans MS"/>
              <a:buChar char="•"/>
            </a:pPr>
            <a:r>
              <a:rPr lang="en-GB" sz="3200">
                <a:solidFill>
                  <a:schemeClr val="dk1"/>
                </a:solidFill>
                <a:latin typeface="Comic Sans MS"/>
                <a:ea typeface="Comic Sans MS"/>
                <a:cs typeface="Comic Sans MS"/>
                <a:sym typeface="Comic Sans MS"/>
              </a:rPr>
              <a:t>Here’s what happens …</a:t>
            </a:r>
            <a:endParaRPr>
              <a:latin typeface="Comic Sans MS"/>
              <a:ea typeface="Comic Sans MS"/>
              <a:cs typeface="Comic Sans MS"/>
              <a:sym typeface="Comic Sans M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47"/>
          <p:cNvPicPr preferRelativeResize="0"/>
          <p:nvPr/>
        </p:nvPicPr>
        <p:blipFill>
          <a:blip r:embed="rId3">
            <a:alphaModFix/>
          </a:blip>
          <a:stretch>
            <a:fillRect/>
          </a:stretch>
        </p:blipFill>
        <p:spPr>
          <a:xfrm>
            <a:off x="2478098" y="0"/>
            <a:ext cx="4187805" cy="5143501"/>
          </a:xfrm>
          <a:prstGeom prst="rect">
            <a:avLst/>
          </a:prstGeom>
          <a:noFill/>
          <a:ln>
            <a:noFill/>
          </a:ln>
        </p:spPr>
      </p:pic>
      <p:sp>
        <p:nvSpPr>
          <p:cNvPr id="252" name="Google Shape;252;p47"/>
          <p:cNvSpPr txBox="1"/>
          <p:nvPr/>
        </p:nvSpPr>
        <p:spPr>
          <a:xfrm>
            <a:off x="171150" y="272375"/>
            <a:ext cx="2128800" cy="8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1"/>
                </a:solidFill>
                <a:latin typeface="Comic Sans MS"/>
                <a:ea typeface="Comic Sans MS"/>
                <a:cs typeface="Comic Sans MS"/>
                <a:sym typeface="Comic Sans MS"/>
              </a:rPr>
              <a:t>Staged </a:t>
            </a:r>
            <a:r>
              <a:rPr lang="en-GB" sz="1800">
                <a:solidFill>
                  <a:schemeClr val="dk1"/>
                </a:solidFill>
                <a:latin typeface="Comic Sans MS"/>
                <a:ea typeface="Comic Sans MS"/>
                <a:cs typeface="Comic Sans MS"/>
                <a:sym typeface="Comic Sans MS"/>
              </a:rPr>
              <a:t>response</a:t>
            </a:r>
            <a:r>
              <a:rPr lang="en-GB" sz="1800">
                <a:solidFill>
                  <a:schemeClr val="dk1"/>
                </a:solidFill>
                <a:latin typeface="Comic Sans MS"/>
                <a:ea typeface="Comic Sans MS"/>
                <a:cs typeface="Comic Sans MS"/>
                <a:sym typeface="Comic Sans MS"/>
              </a:rPr>
              <a:t> </a:t>
            </a:r>
            <a:endParaRPr sz="18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sz="1800">
              <a:solidFill>
                <a:schemeClr val="dk1"/>
              </a:solidFill>
              <a:latin typeface="Comic Sans MS"/>
              <a:ea typeface="Comic Sans MS"/>
              <a:cs typeface="Comic Sans MS"/>
              <a:sym typeface="Comic Sans MS"/>
            </a:endParaRPr>
          </a:p>
          <a:p>
            <a:pPr indent="0" lvl="0" marL="0" rtl="0" algn="l">
              <a:spcBef>
                <a:spcPts val="0"/>
              </a:spcBef>
              <a:spcAft>
                <a:spcPts val="0"/>
              </a:spcAft>
              <a:buNone/>
            </a:pPr>
            <a:r>
              <a:rPr lang="en-GB" sz="1800">
                <a:solidFill>
                  <a:schemeClr val="dk1"/>
                </a:solidFill>
                <a:latin typeface="Comic Sans MS"/>
                <a:ea typeface="Comic Sans MS"/>
                <a:cs typeface="Comic Sans MS"/>
                <a:sym typeface="Comic Sans MS"/>
              </a:rPr>
              <a:t>For if you forget the rules.</a:t>
            </a:r>
            <a:endParaRPr sz="1800">
              <a:solidFill>
                <a:schemeClr val="dk1"/>
              </a:solidFill>
              <a:latin typeface="Comic Sans MS"/>
              <a:ea typeface="Comic Sans MS"/>
              <a:cs typeface="Comic Sans MS"/>
              <a:sym typeface="Comic Sans M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Any Questions?</a:t>
            </a:r>
            <a:endParaRPr b="1" sz="3020" u="sng">
              <a:latin typeface="Comic Sans MS"/>
              <a:ea typeface="Comic Sans MS"/>
              <a:cs typeface="Comic Sans MS"/>
              <a:sym typeface="Comic Sans M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