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9"/>
  </p:notesMasterIdLst>
  <p:sldIdLst>
    <p:sldId id="256" r:id="rId2"/>
    <p:sldId id="288" r:id="rId3"/>
    <p:sldId id="270" r:id="rId4"/>
    <p:sldId id="286" r:id="rId5"/>
    <p:sldId id="268" r:id="rId6"/>
    <p:sldId id="271" r:id="rId7"/>
    <p:sldId id="272" r:id="rId8"/>
    <p:sldId id="273" r:id="rId9"/>
    <p:sldId id="274" r:id="rId10"/>
    <p:sldId id="275" r:id="rId11"/>
    <p:sldId id="276" r:id="rId12"/>
    <p:sldId id="277" r:id="rId13"/>
    <p:sldId id="280" r:id="rId14"/>
    <p:sldId id="285" r:id="rId15"/>
    <p:sldId id="287" r:id="rId16"/>
    <p:sldId id="284" r:id="rId17"/>
    <p:sldId id="265" r:id="rId18"/>
  </p:sldIdLst>
  <p:sldSz cx="9144000" cy="6858000" type="screen4x3"/>
  <p:notesSz cx="6858000" cy="9144000"/>
  <p:defaultTextStyle>
    <a:defPPr>
      <a:defRPr lang="en-GB"/>
    </a:defPPr>
    <a:lvl1pPr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402" autoAdjust="0"/>
    <p:restoredTop sz="90640" autoAdjust="0"/>
  </p:normalViewPr>
  <p:slideViewPr>
    <p:cSldViewPr>
      <p:cViewPr>
        <p:scale>
          <a:sx n="60" d="100"/>
          <a:sy n="60" d="100"/>
        </p:scale>
        <p:origin x="-1422"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E47048-DDF0-4051-BF8B-6C76034735D7}" type="datetimeFigureOut">
              <a:rPr lang="en-GB" smtClean="0"/>
              <a:t>25/09/2021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9A6293-384F-4285-A78D-0BDD861C79DB}" type="slidenum">
              <a:rPr lang="en-GB" smtClean="0"/>
              <a:t>‹#›</a:t>
            </a:fld>
            <a:endParaRPr lang="en-GB"/>
          </a:p>
        </p:txBody>
      </p:sp>
    </p:spTree>
    <p:extLst>
      <p:ext uri="{BB962C8B-B14F-4D97-AF65-F5344CB8AC3E}">
        <p14:creationId xmlns:p14="http://schemas.microsoft.com/office/powerpoint/2010/main" val="875711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pPr>
              <a:defRPr/>
            </a:pPr>
            <a:endParaRPr lang="en-GB"/>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pPr>
              <a:defRPr/>
            </a:pPr>
            <a:fld id="{BD6C866F-EEAA-4C8B-80DA-8E15BC902717}" type="slidenum">
              <a:rPr lang="en-GB" smtClean="0"/>
              <a:pPr>
                <a:defRPr/>
              </a:pPr>
              <a:t>‹#›</a:t>
            </a:fld>
            <a:endParaRPr lang="en-GB"/>
          </a:p>
        </p:txBody>
      </p:sp>
      <p:sp>
        <p:nvSpPr>
          <p:cNvPr id="15" name="Footer Placeholder 14"/>
          <p:cNvSpPr>
            <a:spLocks noGrp="1"/>
          </p:cNvSpPr>
          <p:nvPr>
            <p:ph type="ftr" sz="quarter" idx="12"/>
          </p:nvPr>
        </p:nvSpPr>
        <p:spPr>
          <a:xfrm>
            <a:off x="3581400" y="6296248"/>
            <a:ext cx="2820987" cy="152400"/>
          </a:xfrm>
        </p:spPr>
        <p:txBody>
          <a:bodyPr/>
          <a:lstStyle/>
          <a:p>
            <a:pPr>
              <a:defRPr/>
            </a:pPr>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pPr>
              <a:defRPr/>
            </a:pPr>
            <a:endParaRPr lang="en-GB"/>
          </a:p>
        </p:txBody>
      </p:sp>
      <p:sp>
        <p:nvSpPr>
          <p:cNvPr id="14" name="Slide Number Placeholder 13"/>
          <p:cNvSpPr>
            <a:spLocks noGrp="1"/>
          </p:cNvSpPr>
          <p:nvPr>
            <p:ph type="sldNum" sz="quarter" idx="11"/>
          </p:nvPr>
        </p:nvSpPr>
        <p:spPr/>
        <p:txBody>
          <a:bodyPr/>
          <a:lstStyle/>
          <a:p>
            <a:pPr>
              <a:defRPr/>
            </a:pPr>
            <a:fld id="{94F841C8-5ACA-4289-B8E2-2BBC62625F03}" type="slidenum">
              <a:rPr lang="en-GB" smtClean="0"/>
              <a:pPr>
                <a:defRPr/>
              </a:pPr>
              <a:t>‹#›</a:t>
            </a:fld>
            <a:endParaRPr lang="en-GB"/>
          </a:p>
        </p:txBody>
      </p:sp>
      <p:sp>
        <p:nvSpPr>
          <p:cNvPr id="15" name="Footer Placeholder 14"/>
          <p:cNvSpPr>
            <a:spLocks noGrp="1"/>
          </p:cNvSpPr>
          <p:nvPr>
            <p:ph type="ftr" sz="quarter" idx="12"/>
          </p:nvPr>
        </p:nvSpPr>
        <p:spPr/>
        <p:txBody>
          <a:bodyPr/>
          <a:lstStyle/>
          <a:p>
            <a:pPr>
              <a:defRPr/>
            </a:pPr>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pPr>
              <a:defRPr/>
            </a:pPr>
            <a:endParaRPr lang="en-GB"/>
          </a:p>
        </p:txBody>
      </p:sp>
      <p:sp>
        <p:nvSpPr>
          <p:cNvPr id="14" name="Slide Number Placeholder 13"/>
          <p:cNvSpPr>
            <a:spLocks noGrp="1"/>
          </p:cNvSpPr>
          <p:nvPr>
            <p:ph type="sldNum" sz="quarter" idx="11"/>
          </p:nvPr>
        </p:nvSpPr>
        <p:spPr/>
        <p:txBody>
          <a:bodyPr/>
          <a:lstStyle/>
          <a:p>
            <a:pPr>
              <a:defRPr/>
            </a:pPr>
            <a:fld id="{FD465BA4-13F8-420C-AD40-C4DA2DEEBEBF}" type="slidenum">
              <a:rPr lang="en-GB" smtClean="0"/>
              <a:pPr>
                <a:defRPr/>
              </a:pPr>
              <a:t>‹#›</a:t>
            </a:fld>
            <a:endParaRPr lang="en-GB"/>
          </a:p>
        </p:txBody>
      </p:sp>
      <p:sp>
        <p:nvSpPr>
          <p:cNvPr id="15" name="Footer Placeholder 14"/>
          <p:cNvSpPr>
            <a:spLocks noGrp="1"/>
          </p:cNvSpPr>
          <p:nvPr>
            <p:ph type="ftr" sz="quarter" idx="12"/>
          </p:nvPr>
        </p:nvSpPr>
        <p:spPr/>
        <p:txBody>
          <a:bodyPr/>
          <a:lstStyle/>
          <a:p>
            <a:pPr>
              <a:defRPr/>
            </a:pPr>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pPr>
              <a:defRPr/>
            </a:pPr>
            <a:endParaRPr lang="en-GB"/>
          </a:p>
        </p:txBody>
      </p:sp>
      <p:sp>
        <p:nvSpPr>
          <p:cNvPr id="11" name="Slide Number Placeholder 10"/>
          <p:cNvSpPr>
            <a:spLocks noGrp="1"/>
          </p:cNvSpPr>
          <p:nvPr>
            <p:ph type="sldNum" sz="quarter" idx="11"/>
          </p:nvPr>
        </p:nvSpPr>
        <p:spPr/>
        <p:txBody>
          <a:bodyPr/>
          <a:lstStyle/>
          <a:p>
            <a:pPr>
              <a:defRPr/>
            </a:pPr>
            <a:fld id="{71BD4046-347B-46DB-B488-6E4FB3CFAC02}" type="slidenum">
              <a:rPr lang="en-GB" smtClean="0"/>
              <a:pPr>
                <a:defRPr/>
              </a:pPr>
              <a:t>‹#›</a:t>
            </a:fld>
            <a:endParaRPr lang="en-GB"/>
          </a:p>
        </p:txBody>
      </p:sp>
      <p:sp>
        <p:nvSpPr>
          <p:cNvPr id="12" name="Footer Placeholder 11"/>
          <p:cNvSpPr>
            <a:spLocks noGrp="1"/>
          </p:cNvSpPr>
          <p:nvPr>
            <p:ph type="ftr" sz="quarter" idx="12"/>
          </p:nvPr>
        </p:nvSpPr>
        <p:spPr/>
        <p:txBody>
          <a:bodyPr/>
          <a:lstStyle/>
          <a:p>
            <a:pPr>
              <a:defRPr/>
            </a:pPr>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pPr>
              <a:defRPr/>
            </a:pPr>
            <a:endParaRPr lang="en-GB"/>
          </a:p>
        </p:txBody>
      </p:sp>
      <p:sp>
        <p:nvSpPr>
          <p:cNvPr id="13" name="Slide Number Placeholder 12"/>
          <p:cNvSpPr>
            <a:spLocks noGrp="1"/>
          </p:cNvSpPr>
          <p:nvPr>
            <p:ph type="sldNum" sz="quarter" idx="11"/>
          </p:nvPr>
        </p:nvSpPr>
        <p:spPr>
          <a:xfrm>
            <a:off x="4116388" y="6400800"/>
            <a:ext cx="533400" cy="152400"/>
          </a:xfrm>
        </p:spPr>
        <p:txBody>
          <a:bodyPr/>
          <a:lstStyle/>
          <a:p>
            <a:pPr>
              <a:defRPr/>
            </a:pPr>
            <a:fld id="{884A990B-A0DA-484F-B4C7-DCA0D25946E6}" type="slidenum">
              <a:rPr lang="en-GB" smtClean="0"/>
              <a:pPr>
                <a:defRPr/>
              </a:pPr>
              <a:t>‹#›</a:t>
            </a:fld>
            <a:endParaRPr lang="en-GB"/>
          </a:p>
        </p:txBody>
      </p:sp>
      <p:sp>
        <p:nvSpPr>
          <p:cNvPr id="14" name="Footer Placeholder 13"/>
          <p:cNvSpPr>
            <a:spLocks noGrp="1"/>
          </p:cNvSpPr>
          <p:nvPr>
            <p:ph type="ftr" sz="quarter" idx="12"/>
          </p:nvPr>
        </p:nvSpPr>
        <p:spPr>
          <a:xfrm>
            <a:off x="838200" y="6296248"/>
            <a:ext cx="2820987" cy="152400"/>
          </a:xfrm>
        </p:spPr>
        <p:txBody>
          <a:bodyPr/>
          <a:lstStyle/>
          <a:p>
            <a:pPr>
              <a:defRPr/>
            </a:pPr>
            <a:endParaRPr lang="en-GB"/>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pPr>
              <a:defRPr/>
            </a:pPr>
            <a:endParaRPr lang="en-GB"/>
          </a:p>
        </p:txBody>
      </p:sp>
      <p:sp>
        <p:nvSpPr>
          <p:cNvPr id="13" name="Slide Number Placeholder 12"/>
          <p:cNvSpPr>
            <a:spLocks noGrp="1"/>
          </p:cNvSpPr>
          <p:nvPr>
            <p:ph type="sldNum" sz="quarter" idx="11"/>
          </p:nvPr>
        </p:nvSpPr>
        <p:spPr/>
        <p:txBody>
          <a:bodyPr/>
          <a:lstStyle/>
          <a:p>
            <a:pPr>
              <a:defRPr/>
            </a:pPr>
            <a:fld id="{811D92DF-D2E5-4638-838A-8B4D30225EB6}" type="slidenum">
              <a:rPr lang="en-GB" smtClean="0"/>
              <a:pPr>
                <a:defRPr/>
              </a:pPr>
              <a:t>‹#›</a:t>
            </a:fld>
            <a:endParaRPr lang="en-GB"/>
          </a:p>
        </p:txBody>
      </p:sp>
      <p:sp>
        <p:nvSpPr>
          <p:cNvPr id="14" name="Footer Placeholder 13"/>
          <p:cNvSpPr>
            <a:spLocks noGrp="1"/>
          </p:cNvSpPr>
          <p:nvPr>
            <p:ph type="ftr" sz="quarter" idx="12"/>
          </p:nvPr>
        </p:nvSpPr>
        <p:spPr/>
        <p:txBody>
          <a:bodyPr/>
          <a:lstStyle/>
          <a:p>
            <a:pPr>
              <a:defRPr/>
            </a:pPr>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pPr>
              <a:defRPr/>
            </a:pPr>
            <a:endParaRPr lang="en-GB"/>
          </a:p>
        </p:txBody>
      </p:sp>
      <p:sp>
        <p:nvSpPr>
          <p:cNvPr id="14" name="Slide Number Placeholder 13"/>
          <p:cNvSpPr>
            <a:spLocks noGrp="1"/>
          </p:cNvSpPr>
          <p:nvPr>
            <p:ph type="sldNum" sz="quarter" idx="11"/>
          </p:nvPr>
        </p:nvSpPr>
        <p:spPr/>
        <p:txBody>
          <a:bodyPr/>
          <a:lstStyle/>
          <a:p>
            <a:pPr>
              <a:defRPr/>
            </a:pPr>
            <a:fld id="{8BA63908-289E-4DE3-BDBA-F69CD6A36179}" type="slidenum">
              <a:rPr lang="en-GB" smtClean="0"/>
              <a:pPr>
                <a:defRPr/>
              </a:pPr>
              <a:t>‹#›</a:t>
            </a:fld>
            <a:endParaRPr lang="en-GB"/>
          </a:p>
        </p:txBody>
      </p:sp>
      <p:sp>
        <p:nvSpPr>
          <p:cNvPr id="16" name="Footer Placeholder 15"/>
          <p:cNvSpPr>
            <a:spLocks noGrp="1"/>
          </p:cNvSpPr>
          <p:nvPr>
            <p:ph type="ftr" sz="quarter" idx="12"/>
          </p:nvPr>
        </p:nvSpPr>
        <p:spPr/>
        <p:txBody>
          <a:bodyPr/>
          <a:lstStyle/>
          <a:p>
            <a:pPr>
              <a:defRPr/>
            </a:pPr>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pPr>
              <a:defRPr/>
            </a:pPr>
            <a:endParaRPr lang="en-GB"/>
          </a:p>
        </p:txBody>
      </p:sp>
      <p:sp>
        <p:nvSpPr>
          <p:cNvPr id="10" name="Slide Number Placeholder 9"/>
          <p:cNvSpPr>
            <a:spLocks noGrp="1"/>
          </p:cNvSpPr>
          <p:nvPr>
            <p:ph type="sldNum" sz="quarter" idx="11"/>
          </p:nvPr>
        </p:nvSpPr>
        <p:spPr/>
        <p:txBody>
          <a:bodyPr/>
          <a:lstStyle/>
          <a:p>
            <a:pPr>
              <a:defRPr/>
            </a:pPr>
            <a:fld id="{EB310771-8263-4270-8773-3AEADF5AD2AD}" type="slidenum">
              <a:rPr lang="en-GB" smtClean="0"/>
              <a:pPr>
                <a:defRPr/>
              </a:pPr>
              <a:t>‹#›</a:t>
            </a:fld>
            <a:endParaRPr lang="en-GB"/>
          </a:p>
        </p:txBody>
      </p:sp>
      <p:sp>
        <p:nvSpPr>
          <p:cNvPr id="11" name="Footer Placeholder 10"/>
          <p:cNvSpPr>
            <a:spLocks noGrp="1"/>
          </p:cNvSpPr>
          <p:nvPr>
            <p:ph type="ftr" sz="quarter" idx="12"/>
          </p:nvPr>
        </p:nvSpPr>
        <p:spPr/>
        <p:txBody>
          <a:bodyPr/>
          <a:lstStyle/>
          <a:p>
            <a:pPr>
              <a:defRPr/>
            </a:pPr>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defRPr/>
            </a:pPr>
            <a:endParaRPr lang="en-GB"/>
          </a:p>
        </p:txBody>
      </p:sp>
      <p:sp>
        <p:nvSpPr>
          <p:cNvPr id="9" name="Slide Number Placeholder 8"/>
          <p:cNvSpPr>
            <a:spLocks noGrp="1"/>
          </p:cNvSpPr>
          <p:nvPr>
            <p:ph type="sldNum" sz="quarter" idx="11"/>
          </p:nvPr>
        </p:nvSpPr>
        <p:spPr/>
        <p:txBody>
          <a:bodyPr/>
          <a:lstStyle/>
          <a:p>
            <a:pPr>
              <a:defRPr/>
            </a:pPr>
            <a:fld id="{5E6B50A9-B469-42AD-B17C-82C9450A594C}" type="slidenum">
              <a:rPr lang="en-GB" smtClean="0"/>
              <a:pPr>
                <a:defRPr/>
              </a:pPr>
              <a:t>‹#›</a:t>
            </a:fld>
            <a:endParaRPr lang="en-GB"/>
          </a:p>
        </p:txBody>
      </p:sp>
      <p:sp>
        <p:nvSpPr>
          <p:cNvPr id="10" name="Footer Placeholder 9"/>
          <p:cNvSpPr>
            <a:spLocks noGrp="1"/>
          </p:cNvSpPr>
          <p:nvPr>
            <p:ph type="ftr" sz="quarter" idx="12"/>
          </p:nvPr>
        </p:nvSpPr>
        <p:spPr/>
        <p:txBody>
          <a:bodyPr/>
          <a:lstStyle/>
          <a:p>
            <a:pPr>
              <a:defRPr/>
            </a:pPr>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pPr>
              <a:defRPr/>
            </a:pPr>
            <a:endParaRPr lang="en-GB"/>
          </a:p>
        </p:txBody>
      </p:sp>
      <p:sp>
        <p:nvSpPr>
          <p:cNvPr id="16" name="Slide Number Placeholder 15"/>
          <p:cNvSpPr>
            <a:spLocks noGrp="1"/>
          </p:cNvSpPr>
          <p:nvPr>
            <p:ph type="sldNum" sz="quarter" idx="11"/>
          </p:nvPr>
        </p:nvSpPr>
        <p:spPr/>
        <p:txBody>
          <a:bodyPr/>
          <a:lstStyle/>
          <a:p>
            <a:pPr>
              <a:defRPr/>
            </a:pPr>
            <a:fld id="{05055EAD-B6DE-463D-BAB2-A7D9B3C5226D}" type="slidenum">
              <a:rPr lang="en-GB" smtClean="0"/>
              <a:pPr>
                <a:defRPr/>
              </a:pPr>
              <a:t>‹#›</a:t>
            </a:fld>
            <a:endParaRPr lang="en-GB"/>
          </a:p>
        </p:txBody>
      </p:sp>
      <p:sp>
        <p:nvSpPr>
          <p:cNvPr id="17" name="Footer Placeholder 16"/>
          <p:cNvSpPr>
            <a:spLocks noGrp="1"/>
          </p:cNvSpPr>
          <p:nvPr>
            <p:ph type="ftr" sz="quarter" idx="12"/>
          </p:nvPr>
        </p:nvSpPr>
        <p:spPr/>
        <p:txBody>
          <a:bodyPr/>
          <a:lstStyle/>
          <a:p>
            <a:pPr>
              <a:defRPr/>
            </a:pPr>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pPr>
              <a:defRPr/>
            </a:pPr>
            <a:endParaRPr lang="en-GB"/>
          </a:p>
        </p:txBody>
      </p:sp>
      <p:sp>
        <p:nvSpPr>
          <p:cNvPr id="17" name="Slide Number Placeholder 16"/>
          <p:cNvSpPr>
            <a:spLocks noGrp="1"/>
          </p:cNvSpPr>
          <p:nvPr>
            <p:ph type="sldNum" sz="quarter" idx="11"/>
          </p:nvPr>
        </p:nvSpPr>
        <p:spPr/>
        <p:txBody>
          <a:bodyPr/>
          <a:lstStyle/>
          <a:p>
            <a:pPr>
              <a:defRPr/>
            </a:pPr>
            <a:fld id="{0BB5546D-F1B5-43A3-BDF6-E89A16639CC5}" type="slidenum">
              <a:rPr lang="en-GB" smtClean="0"/>
              <a:pPr>
                <a:defRPr/>
              </a:pPr>
              <a:t>‹#›</a:t>
            </a:fld>
            <a:endParaRPr lang="en-GB"/>
          </a:p>
        </p:txBody>
      </p:sp>
      <p:sp>
        <p:nvSpPr>
          <p:cNvPr id="18" name="Footer Placeholder 17"/>
          <p:cNvSpPr>
            <a:spLocks noGrp="1"/>
          </p:cNvSpPr>
          <p:nvPr>
            <p:ph type="ftr" sz="quarter" idx="12"/>
          </p:nvPr>
        </p:nvSpPr>
        <p:spPr/>
        <p:txBody>
          <a:bodyPr/>
          <a:lstStyle/>
          <a:p>
            <a:pPr>
              <a:defRPr/>
            </a:pPr>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3000"/>
            <a:lum/>
          </a:blip>
          <a:srcRect/>
          <a:stretch>
            <a:fillRect/>
          </a:stretch>
        </a:blipFill>
        <a:effectLst/>
      </p:bgPr>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4"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pPr>
              <a:defRPr/>
            </a:pPr>
            <a:fld id="{6940C348-7461-4362-A655-852A1D3DC4D1}" type="slidenum">
              <a:rPr lang="en-GB" smtClean="0"/>
              <a:pPr>
                <a:defRPr/>
              </a:pPr>
              <a:t>‹#›</a:t>
            </a:fld>
            <a:endParaRPr lang="en-GB"/>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pPr>
              <a:defRPr/>
            </a:pPr>
            <a:endParaRPr lang="en-GB"/>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co.uk/imgres?q=question+marks&amp;um=1&amp;hl=en&amp;sa=N&amp;biw=1280&amp;bih=685&amp;tbm=isch&amp;tbnid=0YX9gzZRFAgPXM:&amp;imgrefurl=http://beabetterbusiness.com/blog/2011/12/15/sap-b1-its-all-new-to-me/question-marks/&amp;docid=dvjz7jo7_ZJDvM&amp;imgurl=http://beabetterbusiness.com/blog/wp-content/uploads/2011/12/question-marks.jpg&amp;w=795&amp;h=644&amp;ei=IO99T4TyNsSC8gPFxYnADg&amp;zoom=1&amp;iact=rc&amp;dur=2&amp;sig=117638893342511017181&amp;page=1&amp;tbnh=137&amp;tbnw=169&amp;start=0&amp;ndsp=21&amp;ved=1t:429,r:0,s:0,i:133&amp;tx=70&amp;ty=58"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2214240" y="427415"/>
            <a:ext cx="5054589" cy="1569660"/>
          </a:xfrm>
          <a:prstGeom prst="rect">
            <a:avLst/>
          </a:prstGeom>
        </p:spPr>
        <p:txBody>
          <a:bodyPr wrap="none">
            <a:spAutoFit/>
          </a:bodyPr>
          <a:lstStyle/>
          <a:p>
            <a:r>
              <a:rPr lang="en-GB" sz="4800" b="1" kern="10" dirty="0" smtClean="0">
                <a:ln w="9525">
                  <a:solidFill>
                    <a:srgbClr val="000000"/>
                  </a:solidFill>
                  <a:round/>
                  <a:headEnd/>
                  <a:tailEnd/>
                </a:ln>
                <a:solidFill>
                  <a:srgbClr val="FFFF00"/>
                </a:solidFill>
                <a:latin typeface="Comic Sans MS"/>
              </a:rPr>
              <a:t>KS1 Phonics </a:t>
            </a:r>
          </a:p>
          <a:p>
            <a:r>
              <a:rPr lang="en-GB" sz="4800" b="1" kern="10" dirty="0" smtClean="0">
                <a:ln w="9525">
                  <a:solidFill>
                    <a:srgbClr val="000000"/>
                  </a:solidFill>
                  <a:round/>
                  <a:headEnd/>
                  <a:tailEnd/>
                </a:ln>
                <a:solidFill>
                  <a:srgbClr val="FFFF00"/>
                </a:solidFill>
                <a:latin typeface="Comic Sans MS"/>
              </a:rPr>
              <a:t>Screening Check</a:t>
            </a:r>
            <a:endParaRPr lang="en-GB" sz="4800" b="1" kern="10" dirty="0">
              <a:ln w="9525">
                <a:solidFill>
                  <a:srgbClr val="000000"/>
                </a:solidFill>
                <a:round/>
                <a:headEnd/>
                <a:tailEnd/>
              </a:ln>
              <a:solidFill>
                <a:srgbClr val="FFFF00"/>
              </a:solidFill>
              <a:latin typeface="Comic Sans MS"/>
            </a:endParaRPr>
          </a:p>
        </p:txBody>
      </p:sp>
      <p:pic>
        <p:nvPicPr>
          <p:cNvPr id="2067"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3" y="4725144"/>
            <a:ext cx="9165263" cy="2168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8"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6005" y="2332149"/>
            <a:ext cx="3499257" cy="131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519174" y="115303"/>
            <a:ext cx="8289801" cy="954107"/>
          </a:xfrm>
          <a:prstGeom prst="rect">
            <a:avLst/>
          </a:prstGeom>
        </p:spPr>
        <p:txBody>
          <a:bodyPr wrap="square">
            <a:spAutoFit/>
          </a:bodyPr>
          <a:lstStyle/>
          <a:p>
            <a:r>
              <a:rPr lang="en-US" sz="2800" b="1" kern="10" dirty="0" smtClean="0">
                <a:ln w="9525">
                  <a:solidFill>
                    <a:srgbClr val="000000"/>
                  </a:solidFill>
                  <a:round/>
                  <a:headEnd/>
                  <a:tailEnd/>
                </a:ln>
                <a:solidFill>
                  <a:srgbClr val="FFFF00"/>
                </a:solidFill>
                <a:latin typeface="Comic Sans MS"/>
              </a:rPr>
              <a:t>WHAT ARE NONSENSE, PSEUDO OR ALIEN WORDS AND WHY ARE THEY INCLUDED?</a:t>
            </a:r>
          </a:p>
        </p:txBody>
      </p:sp>
      <p:sp>
        <p:nvSpPr>
          <p:cNvPr id="3" name="Rectangle 2"/>
          <p:cNvSpPr/>
          <p:nvPr/>
        </p:nvSpPr>
        <p:spPr>
          <a:xfrm>
            <a:off x="535112" y="1593394"/>
            <a:ext cx="8073776" cy="2246769"/>
          </a:xfrm>
          <a:prstGeom prst="rect">
            <a:avLst/>
          </a:prstGeom>
        </p:spPr>
        <p:txBody>
          <a:bodyPr wrap="square">
            <a:spAutoFit/>
          </a:bodyPr>
          <a:lstStyle/>
          <a:p>
            <a:r>
              <a:rPr lang="en-US" sz="2800" dirty="0" smtClean="0">
                <a:solidFill>
                  <a:schemeClr val="bg1"/>
                </a:solidFill>
              </a:rPr>
              <a:t>These are words that are phonically decodable but are not actual words with an associated meaning e.g. </a:t>
            </a:r>
            <a:r>
              <a:rPr lang="en-US" sz="2800" dirty="0" err="1" smtClean="0">
                <a:solidFill>
                  <a:schemeClr val="bg1"/>
                </a:solidFill>
              </a:rPr>
              <a:t>brip</a:t>
            </a:r>
            <a:r>
              <a:rPr lang="en-US" sz="2800" dirty="0" smtClean="0">
                <a:solidFill>
                  <a:schemeClr val="bg1"/>
                </a:solidFill>
              </a:rPr>
              <a:t>, </a:t>
            </a:r>
            <a:r>
              <a:rPr lang="en-US" sz="2800" dirty="0" err="1" smtClean="0">
                <a:solidFill>
                  <a:schemeClr val="bg1"/>
                </a:solidFill>
              </a:rPr>
              <a:t>snorb</a:t>
            </a:r>
            <a:r>
              <a:rPr lang="en-US" sz="2800" dirty="0" smtClean="0">
                <a:solidFill>
                  <a:schemeClr val="bg1"/>
                </a:solidFill>
              </a:rPr>
              <a:t>. Pseudo words are included in the check specifically to assess whether your child can decode a word using phonics skills and not their memory.</a:t>
            </a:r>
            <a:endParaRPr lang="en-GB" sz="2800" dirty="0">
              <a:solidFill>
                <a:schemeClr val="bg1"/>
              </a:solidFill>
            </a:endParaRPr>
          </a:p>
        </p:txBody>
      </p:sp>
      <p:pic>
        <p:nvPicPr>
          <p:cNvPr id="19"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49927"/>
          <a:stretch/>
        </p:blipFill>
        <p:spPr bwMode="auto">
          <a:xfrm>
            <a:off x="687624" y="4131469"/>
            <a:ext cx="3733800" cy="272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a:stretch/>
        </p:blipFill>
        <p:spPr bwMode="auto">
          <a:xfrm>
            <a:off x="5153511" y="4131468"/>
            <a:ext cx="3816350" cy="272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5-Point Star 20"/>
          <p:cNvSpPr/>
          <p:nvPr/>
        </p:nvSpPr>
        <p:spPr>
          <a:xfrm>
            <a:off x="132077" y="4774653"/>
            <a:ext cx="1656184" cy="144016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3616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519174" y="115303"/>
            <a:ext cx="8289801" cy="954107"/>
          </a:xfrm>
          <a:prstGeom prst="rect">
            <a:avLst/>
          </a:prstGeom>
        </p:spPr>
        <p:txBody>
          <a:bodyPr wrap="square">
            <a:spAutoFit/>
          </a:bodyPr>
          <a:lstStyle/>
          <a:p>
            <a:r>
              <a:rPr lang="en-US" sz="2800" b="1" kern="10" dirty="0" smtClean="0">
                <a:ln w="9525">
                  <a:solidFill>
                    <a:srgbClr val="000000"/>
                  </a:solidFill>
                  <a:round/>
                  <a:headEnd/>
                  <a:tailEnd/>
                </a:ln>
                <a:solidFill>
                  <a:srgbClr val="FFFF00"/>
                </a:solidFill>
                <a:latin typeface="Comic Sans MS"/>
              </a:rPr>
              <a:t>WHAT ARE NONSENSE, PSEUDO OR ALIEN WORDS AND WHY ARE THEY INCLUDED?</a:t>
            </a:r>
          </a:p>
        </p:txBody>
      </p:sp>
      <p:sp>
        <p:nvSpPr>
          <p:cNvPr id="3" name="Rectangle 2"/>
          <p:cNvSpPr/>
          <p:nvPr/>
        </p:nvSpPr>
        <p:spPr>
          <a:xfrm>
            <a:off x="535112" y="1412776"/>
            <a:ext cx="8073776" cy="5262979"/>
          </a:xfrm>
          <a:prstGeom prst="rect">
            <a:avLst/>
          </a:prstGeom>
        </p:spPr>
        <p:txBody>
          <a:bodyPr wrap="square">
            <a:spAutoFit/>
          </a:bodyPr>
          <a:lstStyle/>
          <a:p>
            <a:r>
              <a:rPr lang="en-US" sz="2800" dirty="0" smtClean="0">
                <a:solidFill>
                  <a:schemeClr val="bg1"/>
                </a:solidFill>
              </a:rPr>
              <a:t>The pseudo words will be shown to your child with a picture of a monster. This not only makes the check a bit more fun, but provides the children with a context for the nonsense word which is independent from any existing vocabulary they may have. </a:t>
            </a:r>
          </a:p>
          <a:p>
            <a:endParaRPr lang="en-US" sz="2800" dirty="0" smtClean="0"/>
          </a:p>
          <a:p>
            <a:endParaRPr lang="en-US" sz="2800" dirty="0"/>
          </a:p>
          <a:p>
            <a:endParaRPr lang="en-US" sz="2800" dirty="0" smtClean="0"/>
          </a:p>
          <a:p>
            <a:r>
              <a:rPr lang="en-US" sz="2800" dirty="0" smtClean="0"/>
              <a:t>Crucially, it does not provide any clues, so your child just has to be able to decode it. Children generally find nonsense amusing so they will probably enjoy reading these words.</a:t>
            </a:r>
            <a:endParaRPr lang="en-GB" sz="2800" dirty="0"/>
          </a:p>
        </p:txBody>
      </p:sp>
    </p:spTree>
    <p:extLst>
      <p:ext uri="{BB962C8B-B14F-4D97-AF65-F5344CB8AC3E}">
        <p14:creationId xmlns:p14="http://schemas.microsoft.com/office/powerpoint/2010/main" val="3851743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487202" y="376913"/>
            <a:ext cx="8289801" cy="646331"/>
          </a:xfrm>
          <a:prstGeom prst="rect">
            <a:avLst/>
          </a:prstGeom>
        </p:spPr>
        <p:txBody>
          <a:bodyPr wrap="square">
            <a:spAutoFit/>
          </a:bodyPr>
          <a:lstStyle/>
          <a:p>
            <a:r>
              <a:rPr lang="en-US" sz="3600" b="1" kern="10" dirty="0" smtClean="0">
                <a:ln w="9525">
                  <a:solidFill>
                    <a:srgbClr val="000000"/>
                  </a:solidFill>
                  <a:round/>
                  <a:headEnd/>
                  <a:tailEnd/>
                </a:ln>
                <a:solidFill>
                  <a:srgbClr val="FFFF00"/>
                </a:solidFill>
                <a:latin typeface="Comic Sans MS"/>
              </a:rPr>
              <a:t>IS THERE A PASS MARK?</a:t>
            </a:r>
          </a:p>
        </p:txBody>
      </p:sp>
      <p:sp>
        <p:nvSpPr>
          <p:cNvPr id="3" name="Rectangle 2"/>
          <p:cNvSpPr/>
          <p:nvPr/>
        </p:nvSpPr>
        <p:spPr>
          <a:xfrm>
            <a:off x="535112" y="1779894"/>
            <a:ext cx="8073776" cy="2246769"/>
          </a:xfrm>
          <a:prstGeom prst="rect">
            <a:avLst/>
          </a:prstGeom>
        </p:spPr>
        <p:txBody>
          <a:bodyPr wrap="square">
            <a:spAutoFit/>
          </a:bodyPr>
          <a:lstStyle/>
          <a:p>
            <a:r>
              <a:rPr lang="en-US" sz="2800" dirty="0" smtClean="0">
                <a:solidFill>
                  <a:schemeClr val="bg1"/>
                </a:solidFill>
              </a:rPr>
              <a:t>Currently, the pass mark for the last 5 years has been 32 out of 40. Children progress at different speeds so not reaching this score does not necessarily mean there is a problem. Your child will re-sit the check the following summer term in Year 2 or Year 3.</a:t>
            </a:r>
            <a:endParaRPr lang="en-GB" sz="2800" dirty="0">
              <a:solidFill>
                <a:schemeClr val="bg1"/>
              </a:solidFill>
            </a:endParaRPr>
          </a:p>
        </p:txBody>
      </p:sp>
      <p:sp>
        <p:nvSpPr>
          <p:cNvPr id="17" name="5-Point Star 16"/>
          <p:cNvSpPr/>
          <p:nvPr/>
        </p:nvSpPr>
        <p:spPr>
          <a:xfrm>
            <a:off x="391108" y="4008513"/>
            <a:ext cx="1656184" cy="144016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4056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519174" y="252680"/>
            <a:ext cx="8289801" cy="1323439"/>
          </a:xfrm>
          <a:prstGeom prst="rect">
            <a:avLst/>
          </a:prstGeom>
        </p:spPr>
        <p:txBody>
          <a:bodyPr wrap="square">
            <a:spAutoFit/>
          </a:bodyPr>
          <a:lstStyle/>
          <a:p>
            <a:r>
              <a:rPr lang="en-US" sz="4000" b="1" kern="10" dirty="0" smtClean="0">
                <a:ln w="9525">
                  <a:solidFill>
                    <a:srgbClr val="000000"/>
                  </a:solidFill>
                  <a:round/>
                  <a:headEnd/>
                  <a:tailEnd/>
                </a:ln>
                <a:solidFill>
                  <a:srgbClr val="FFFF00"/>
                </a:solidFill>
                <a:latin typeface="Comic Sans MS"/>
              </a:rPr>
              <a:t>WHEN WILL THE </a:t>
            </a:r>
          </a:p>
          <a:p>
            <a:r>
              <a:rPr lang="en-US" sz="4000" b="1" kern="10" dirty="0" smtClean="0">
                <a:ln w="9525">
                  <a:solidFill>
                    <a:srgbClr val="000000"/>
                  </a:solidFill>
                  <a:round/>
                  <a:headEnd/>
                  <a:tailEnd/>
                </a:ln>
                <a:solidFill>
                  <a:srgbClr val="FFFF00"/>
                </a:solidFill>
                <a:latin typeface="Comic Sans MS"/>
              </a:rPr>
              <a:t>SCREENING TAKE PLACE?</a:t>
            </a:r>
          </a:p>
        </p:txBody>
      </p:sp>
      <p:sp>
        <p:nvSpPr>
          <p:cNvPr id="3" name="Rectangle 2"/>
          <p:cNvSpPr/>
          <p:nvPr/>
        </p:nvSpPr>
        <p:spPr>
          <a:xfrm>
            <a:off x="487202" y="1819384"/>
            <a:ext cx="8073776" cy="4401205"/>
          </a:xfrm>
          <a:prstGeom prst="rect">
            <a:avLst/>
          </a:prstGeom>
        </p:spPr>
        <p:txBody>
          <a:bodyPr wrap="square">
            <a:spAutoFit/>
          </a:bodyPr>
          <a:lstStyle/>
          <a:p>
            <a:r>
              <a:rPr lang="en-US" sz="2800" dirty="0">
                <a:solidFill>
                  <a:schemeClr val="bg1"/>
                </a:solidFill>
              </a:rPr>
              <a:t>The screening will take place throughout the week beginning </a:t>
            </a:r>
            <a:r>
              <a:rPr lang="en-US" sz="2800" dirty="0" smtClean="0">
                <a:solidFill>
                  <a:schemeClr val="bg1"/>
                </a:solidFill>
              </a:rPr>
              <a:t>TBC for </a:t>
            </a:r>
            <a:r>
              <a:rPr lang="en-US" sz="2800" dirty="0">
                <a:solidFill>
                  <a:schemeClr val="bg1"/>
                </a:solidFill>
              </a:rPr>
              <a:t>Year </a:t>
            </a:r>
            <a:r>
              <a:rPr lang="en-US" sz="2800" dirty="0" smtClean="0">
                <a:solidFill>
                  <a:schemeClr val="bg1"/>
                </a:solidFill>
              </a:rPr>
              <a:t>2.  </a:t>
            </a:r>
            <a:endParaRPr lang="en-US" sz="2800" dirty="0">
              <a:solidFill>
                <a:schemeClr val="bg1"/>
              </a:solidFill>
            </a:endParaRPr>
          </a:p>
          <a:p>
            <a:endParaRPr lang="en-US" sz="2800" dirty="0" smtClean="0">
              <a:solidFill>
                <a:schemeClr val="bg1"/>
              </a:solidFill>
            </a:endParaRPr>
          </a:p>
          <a:p>
            <a:endParaRPr lang="en-US" sz="2800" dirty="0">
              <a:solidFill>
                <a:schemeClr val="bg1"/>
              </a:solidFill>
            </a:endParaRPr>
          </a:p>
          <a:p>
            <a:r>
              <a:rPr lang="en-US" sz="2800" dirty="0" smtClean="0">
                <a:solidFill>
                  <a:schemeClr val="bg1"/>
                </a:solidFill>
              </a:rPr>
              <a:t>The </a:t>
            </a:r>
            <a:r>
              <a:rPr lang="en-US" sz="2800" dirty="0" smtClean="0">
                <a:solidFill>
                  <a:schemeClr val="bg1"/>
                </a:solidFill>
              </a:rPr>
              <a:t>screening will take place throughout the week beginning Monday 19th </a:t>
            </a:r>
            <a:r>
              <a:rPr lang="en-US" sz="2800" dirty="0" smtClean="0">
                <a:solidFill>
                  <a:schemeClr val="bg1"/>
                </a:solidFill>
              </a:rPr>
              <a:t>June for Year 1.  </a:t>
            </a:r>
          </a:p>
          <a:p>
            <a:endParaRPr lang="en-US" sz="2800" dirty="0">
              <a:solidFill>
                <a:schemeClr val="bg1"/>
              </a:solidFill>
            </a:endParaRPr>
          </a:p>
          <a:p>
            <a:r>
              <a:rPr lang="en-US" sz="2800" dirty="0" smtClean="0">
                <a:solidFill>
                  <a:schemeClr val="bg1"/>
                </a:solidFill>
              </a:rPr>
              <a:t>The </a:t>
            </a:r>
            <a:r>
              <a:rPr lang="en-US" sz="2800" dirty="0" smtClean="0">
                <a:solidFill>
                  <a:schemeClr val="bg1"/>
                </a:solidFill>
              </a:rPr>
              <a:t>children cannot retake the test at any other time so it is very important your child is in school during this week.</a:t>
            </a:r>
          </a:p>
        </p:txBody>
      </p:sp>
    </p:spTree>
    <p:extLst>
      <p:ext uri="{BB962C8B-B14F-4D97-AF65-F5344CB8AC3E}">
        <p14:creationId xmlns:p14="http://schemas.microsoft.com/office/powerpoint/2010/main" val="2445372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487202" y="376913"/>
            <a:ext cx="8289801" cy="584775"/>
          </a:xfrm>
          <a:prstGeom prst="rect">
            <a:avLst/>
          </a:prstGeom>
        </p:spPr>
        <p:txBody>
          <a:bodyPr wrap="square">
            <a:spAutoFit/>
          </a:bodyPr>
          <a:lstStyle/>
          <a:p>
            <a:r>
              <a:rPr lang="en-US" sz="3200" b="1" kern="10" dirty="0" smtClean="0">
                <a:ln w="9525">
                  <a:solidFill>
                    <a:srgbClr val="000000"/>
                  </a:solidFill>
                  <a:round/>
                  <a:headEnd/>
                  <a:tailEnd/>
                </a:ln>
                <a:solidFill>
                  <a:srgbClr val="FFFF00"/>
                </a:solidFill>
                <a:latin typeface="Comic Sans MS"/>
              </a:rPr>
              <a:t>HOW CAN I HELP</a:t>
            </a:r>
          </a:p>
        </p:txBody>
      </p:sp>
      <p:sp>
        <p:nvSpPr>
          <p:cNvPr id="3" name="Rectangle 2"/>
          <p:cNvSpPr/>
          <p:nvPr/>
        </p:nvSpPr>
        <p:spPr>
          <a:xfrm>
            <a:off x="235645" y="1124744"/>
            <a:ext cx="8640959" cy="4185761"/>
          </a:xfrm>
          <a:prstGeom prst="rect">
            <a:avLst/>
          </a:prstGeom>
        </p:spPr>
        <p:txBody>
          <a:bodyPr wrap="square">
            <a:spAutoFit/>
          </a:bodyPr>
          <a:lstStyle/>
          <a:p>
            <a:pPr algn="l" eaLnBrk="1" hangingPunct="1">
              <a:spcBef>
                <a:spcPct val="50000"/>
              </a:spcBef>
            </a:pPr>
            <a:r>
              <a:rPr lang="en-GB" altLang="en-US" sz="2800" u="sng" dirty="0" smtClean="0">
                <a:solidFill>
                  <a:schemeClr val="bg1"/>
                </a:solidFill>
                <a:latin typeface="Comic Sans MS" pitchFamily="66" charset="0"/>
              </a:rPr>
              <a:t>Digraph</a:t>
            </a:r>
            <a:r>
              <a:rPr lang="en-GB" altLang="en-US" sz="2800" dirty="0" smtClean="0">
                <a:solidFill>
                  <a:schemeClr val="bg1"/>
                </a:solidFill>
                <a:latin typeface="Comic Sans MS" pitchFamily="66" charset="0"/>
              </a:rPr>
              <a:t>- 2 letters making one sound  = c</a:t>
            </a:r>
            <a:r>
              <a:rPr lang="en-GB" altLang="en-US" sz="2800" dirty="0" smtClean="0">
                <a:solidFill>
                  <a:srgbClr val="FFFF00"/>
                </a:solidFill>
                <a:latin typeface="Comic Sans MS" pitchFamily="66" charset="0"/>
              </a:rPr>
              <a:t>ow</a:t>
            </a:r>
            <a:r>
              <a:rPr lang="en-GB" altLang="en-US" sz="2800" dirty="0" smtClean="0">
                <a:solidFill>
                  <a:schemeClr val="bg1"/>
                </a:solidFill>
                <a:latin typeface="Comic Sans MS" pitchFamily="66" charset="0"/>
              </a:rPr>
              <a:t> </a:t>
            </a:r>
          </a:p>
          <a:p>
            <a:pPr algn="l" eaLnBrk="1" hangingPunct="1">
              <a:spcBef>
                <a:spcPct val="50000"/>
              </a:spcBef>
            </a:pPr>
            <a:r>
              <a:rPr lang="en-GB" altLang="en-US" sz="2800" u="sng" dirty="0" err="1" smtClean="0">
                <a:solidFill>
                  <a:schemeClr val="bg1"/>
                </a:solidFill>
                <a:latin typeface="Comic Sans MS" pitchFamily="66" charset="0"/>
              </a:rPr>
              <a:t>Trigraphs</a:t>
            </a:r>
            <a:r>
              <a:rPr lang="en-GB" altLang="en-US" sz="2800" dirty="0" smtClean="0">
                <a:solidFill>
                  <a:schemeClr val="bg1"/>
                </a:solidFill>
                <a:latin typeface="Comic Sans MS" pitchFamily="66" charset="0"/>
              </a:rPr>
              <a:t>- 3 letters making one sound = n</a:t>
            </a:r>
            <a:r>
              <a:rPr lang="en-GB" altLang="en-US" sz="2800" dirty="0" smtClean="0">
                <a:solidFill>
                  <a:srgbClr val="FFFF00"/>
                </a:solidFill>
                <a:latin typeface="Comic Sans MS" pitchFamily="66" charset="0"/>
              </a:rPr>
              <a:t>igh</a:t>
            </a:r>
            <a:r>
              <a:rPr lang="en-GB" altLang="en-US" sz="2800" dirty="0" smtClean="0">
                <a:solidFill>
                  <a:schemeClr val="bg1"/>
                </a:solidFill>
                <a:latin typeface="Comic Sans MS" pitchFamily="66" charset="0"/>
              </a:rPr>
              <a:t>t</a:t>
            </a:r>
          </a:p>
          <a:p>
            <a:pPr algn="l" eaLnBrk="1" hangingPunct="1">
              <a:spcBef>
                <a:spcPct val="50000"/>
              </a:spcBef>
            </a:pPr>
            <a:r>
              <a:rPr lang="en-GB" altLang="en-US" sz="2800" u="sng" dirty="0" smtClean="0">
                <a:solidFill>
                  <a:schemeClr val="bg1"/>
                </a:solidFill>
                <a:latin typeface="Comic Sans MS" pitchFamily="66" charset="0"/>
              </a:rPr>
              <a:t>Split digraphs-</a:t>
            </a:r>
            <a:r>
              <a:rPr lang="en-GB" altLang="en-US" sz="2800" dirty="0" smtClean="0">
                <a:solidFill>
                  <a:schemeClr val="bg1"/>
                </a:solidFill>
                <a:latin typeface="Comic Sans MS" pitchFamily="66" charset="0"/>
              </a:rPr>
              <a:t> 2 vowels with a consonant in between. Use to be  known as the magic e!</a:t>
            </a:r>
          </a:p>
          <a:p>
            <a:pPr eaLnBrk="1" hangingPunct="1">
              <a:spcBef>
                <a:spcPct val="50000"/>
              </a:spcBef>
            </a:pPr>
            <a:r>
              <a:rPr lang="en-GB" altLang="en-US" sz="2800" dirty="0" smtClean="0">
                <a:solidFill>
                  <a:schemeClr val="bg1"/>
                </a:solidFill>
                <a:latin typeface="Comic Sans MS" pitchFamily="66" charset="0"/>
              </a:rPr>
              <a:t>sp</a:t>
            </a:r>
            <a:r>
              <a:rPr lang="en-GB" altLang="en-US" sz="2800" dirty="0" smtClean="0">
                <a:solidFill>
                  <a:srgbClr val="FFFF00"/>
                </a:solidFill>
                <a:latin typeface="Comic Sans MS" pitchFamily="66" charset="0"/>
              </a:rPr>
              <a:t>i</a:t>
            </a:r>
            <a:r>
              <a:rPr lang="en-GB" altLang="en-US" sz="2800" dirty="0" smtClean="0">
                <a:solidFill>
                  <a:schemeClr val="bg1"/>
                </a:solidFill>
                <a:latin typeface="Comic Sans MS" pitchFamily="66" charset="0"/>
              </a:rPr>
              <a:t>n</a:t>
            </a:r>
            <a:r>
              <a:rPr lang="en-GB" altLang="en-US" sz="2800" dirty="0" smtClean="0">
                <a:solidFill>
                  <a:srgbClr val="FFFF00"/>
                </a:solidFill>
                <a:latin typeface="Comic Sans MS" pitchFamily="66" charset="0"/>
              </a:rPr>
              <a:t>e</a:t>
            </a:r>
            <a:r>
              <a:rPr lang="en-GB" altLang="en-US" sz="2800" dirty="0" smtClean="0">
                <a:solidFill>
                  <a:schemeClr val="bg1"/>
                </a:solidFill>
                <a:latin typeface="Comic Sans MS" pitchFamily="66" charset="0"/>
              </a:rPr>
              <a:t>   - </a:t>
            </a:r>
            <a:r>
              <a:rPr lang="en-GB" altLang="en-US" sz="2800" dirty="0" err="1" smtClean="0">
                <a:solidFill>
                  <a:srgbClr val="FFFF00"/>
                </a:solidFill>
                <a:latin typeface="Comic Sans MS" pitchFamily="66" charset="0"/>
              </a:rPr>
              <a:t>i</a:t>
            </a:r>
            <a:r>
              <a:rPr lang="en-GB" altLang="en-US" sz="2800" dirty="0" err="1" smtClean="0">
                <a:solidFill>
                  <a:schemeClr val="bg1"/>
                </a:solidFill>
                <a:latin typeface="Comic Sans MS" pitchFamily="66" charset="0"/>
              </a:rPr>
              <a:t>n</a:t>
            </a:r>
            <a:r>
              <a:rPr lang="en-GB" altLang="en-US" sz="2800" dirty="0" err="1" smtClean="0">
                <a:solidFill>
                  <a:srgbClr val="FFFF00"/>
                </a:solidFill>
                <a:latin typeface="Comic Sans MS" pitchFamily="66" charset="0"/>
              </a:rPr>
              <a:t>e</a:t>
            </a:r>
            <a:r>
              <a:rPr lang="en-GB" altLang="en-US" sz="2800" dirty="0" smtClean="0">
                <a:solidFill>
                  <a:schemeClr val="bg1"/>
                </a:solidFill>
                <a:latin typeface="Comic Sans MS" pitchFamily="66" charset="0"/>
              </a:rPr>
              <a:t>  </a:t>
            </a:r>
          </a:p>
          <a:p>
            <a:pPr eaLnBrk="1" hangingPunct="1">
              <a:spcBef>
                <a:spcPct val="50000"/>
              </a:spcBef>
            </a:pPr>
            <a:endParaRPr lang="en-US" altLang="en-US" sz="2800" dirty="0">
              <a:solidFill>
                <a:schemeClr val="bg1"/>
              </a:solidFill>
              <a:latin typeface="Comic Sans MS" pitchFamily="66" charset="0"/>
            </a:endParaRPr>
          </a:p>
          <a:p>
            <a:pPr eaLnBrk="1" hangingPunct="1">
              <a:spcBef>
                <a:spcPct val="50000"/>
              </a:spcBef>
            </a:pPr>
            <a:endParaRPr lang="en-GB" altLang="en-US" sz="2800" dirty="0">
              <a:solidFill>
                <a:srgbClr val="CC0000"/>
              </a:solidFill>
              <a:latin typeface="Comic Sans MS" pitchFamily="66" charset="0"/>
            </a:endParaRPr>
          </a:p>
        </p:txBody>
      </p:sp>
      <p:sp>
        <p:nvSpPr>
          <p:cNvPr id="17" name="TextBox 16"/>
          <p:cNvSpPr txBox="1"/>
          <p:nvPr/>
        </p:nvSpPr>
        <p:spPr>
          <a:xfrm>
            <a:off x="235645" y="4869160"/>
            <a:ext cx="8640959" cy="1200329"/>
          </a:xfrm>
          <a:prstGeom prst="rect">
            <a:avLst/>
          </a:prstGeom>
          <a:solidFill>
            <a:schemeClr val="accent1"/>
          </a:solidFill>
        </p:spPr>
        <p:txBody>
          <a:bodyPr wrap="square" rtlCol="0">
            <a:spAutoFit/>
          </a:bodyPr>
          <a:lstStyle/>
          <a:p>
            <a:pPr>
              <a:spcBef>
                <a:spcPct val="50000"/>
              </a:spcBef>
            </a:pPr>
            <a:r>
              <a:rPr lang="en-GB" altLang="en-US" dirty="0">
                <a:latin typeface="Comic Sans MS" pitchFamily="66" charset="0"/>
              </a:rPr>
              <a:t>Encourage your child to ‘sound out’ when reading or writing. Focusing particularly on spotting more unusual sound patterns.</a:t>
            </a:r>
          </a:p>
        </p:txBody>
      </p:sp>
    </p:spTree>
    <p:extLst>
      <p:ext uri="{BB962C8B-B14F-4D97-AF65-F5344CB8AC3E}">
        <p14:creationId xmlns:p14="http://schemas.microsoft.com/office/powerpoint/2010/main" val="2688100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487202" y="376913"/>
            <a:ext cx="8289801" cy="584775"/>
          </a:xfrm>
          <a:prstGeom prst="rect">
            <a:avLst/>
          </a:prstGeom>
        </p:spPr>
        <p:txBody>
          <a:bodyPr wrap="square">
            <a:spAutoFit/>
          </a:bodyPr>
          <a:lstStyle/>
          <a:p>
            <a:r>
              <a:rPr lang="en-US" sz="3200" b="1" kern="10" dirty="0" smtClean="0">
                <a:ln w="9525">
                  <a:solidFill>
                    <a:srgbClr val="000000"/>
                  </a:solidFill>
                  <a:round/>
                  <a:headEnd/>
                  <a:tailEnd/>
                </a:ln>
                <a:solidFill>
                  <a:srgbClr val="FFFF00"/>
                </a:solidFill>
                <a:latin typeface="Comic Sans MS"/>
              </a:rPr>
              <a:t>HOW CAN </a:t>
            </a:r>
            <a:r>
              <a:rPr lang="en-US" sz="3200" b="1" kern="10" dirty="0" smtClean="0">
                <a:ln w="9525">
                  <a:solidFill>
                    <a:srgbClr val="000000"/>
                  </a:solidFill>
                  <a:round/>
                  <a:headEnd/>
                  <a:tailEnd/>
                </a:ln>
                <a:solidFill>
                  <a:srgbClr val="FFFF00"/>
                </a:solidFill>
                <a:latin typeface="Comic Sans MS"/>
              </a:rPr>
              <a:t>YOU </a:t>
            </a:r>
            <a:r>
              <a:rPr lang="en-US" sz="3200" b="1" kern="10" dirty="0" smtClean="0">
                <a:ln w="9525">
                  <a:solidFill>
                    <a:srgbClr val="000000"/>
                  </a:solidFill>
                  <a:round/>
                  <a:headEnd/>
                  <a:tailEnd/>
                </a:ln>
                <a:solidFill>
                  <a:srgbClr val="FFFF00"/>
                </a:solidFill>
                <a:latin typeface="Comic Sans MS"/>
              </a:rPr>
              <a:t>HELP</a:t>
            </a:r>
          </a:p>
        </p:txBody>
      </p:sp>
      <p:sp>
        <p:nvSpPr>
          <p:cNvPr id="20" name="Text Box 4"/>
          <p:cNvSpPr txBox="1">
            <a:spLocks noChangeArrowheads="1"/>
          </p:cNvSpPr>
          <p:nvPr/>
        </p:nvSpPr>
        <p:spPr bwMode="auto">
          <a:xfrm>
            <a:off x="619125" y="1203325"/>
            <a:ext cx="762000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pPr>
            <a:r>
              <a:rPr lang="en-GB" altLang="en-US" sz="2400" dirty="0">
                <a:solidFill>
                  <a:schemeClr val="bg1"/>
                </a:solidFill>
                <a:latin typeface="Comic Sans MS" pitchFamily="66" charset="0"/>
              </a:rPr>
              <a:t>Encourage your child to use their sound mat when writing and use their actions to find the sound they need.  </a:t>
            </a:r>
          </a:p>
          <a:p>
            <a:pPr eaLnBrk="1" hangingPunct="1">
              <a:spcBef>
                <a:spcPct val="50000"/>
              </a:spcBef>
            </a:pPr>
            <a:r>
              <a:rPr lang="en-GB" altLang="en-US" sz="2400" dirty="0">
                <a:solidFill>
                  <a:schemeClr val="bg1"/>
                </a:solidFill>
                <a:latin typeface="Comic Sans MS" pitchFamily="66" charset="0"/>
              </a:rPr>
              <a:t>Children can practise their phonics by playing games online</a:t>
            </a:r>
            <a:r>
              <a:rPr lang="en-GB" altLang="en-US" sz="2400" dirty="0" smtClean="0">
                <a:solidFill>
                  <a:schemeClr val="bg1"/>
                </a:solidFill>
                <a:latin typeface="Comic Sans MS" pitchFamily="66" charset="0"/>
              </a:rPr>
              <a:t>. Use </a:t>
            </a:r>
            <a:r>
              <a:rPr lang="en-GB" altLang="en-US" sz="2400" dirty="0" err="1" smtClean="0">
                <a:solidFill>
                  <a:schemeClr val="bg1"/>
                </a:solidFill>
                <a:latin typeface="Comic Sans MS" pitchFamily="66" charset="0"/>
              </a:rPr>
              <a:t>Phonicsplay</a:t>
            </a:r>
            <a:r>
              <a:rPr lang="en-GB" altLang="en-US" sz="2400" dirty="0" smtClean="0">
                <a:solidFill>
                  <a:schemeClr val="bg1"/>
                </a:solidFill>
                <a:latin typeface="Comic Sans MS" pitchFamily="66" charset="0"/>
              </a:rPr>
              <a:t> or School360 </a:t>
            </a:r>
            <a:r>
              <a:rPr lang="en-GB" altLang="en-US" sz="2400" dirty="0" err="1" smtClean="0">
                <a:solidFill>
                  <a:schemeClr val="bg1"/>
                </a:solidFill>
                <a:latin typeface="Comic Sans MS" pitchFamily="66" charset="0"/>
              </a:rPr>
              <a:t>Busythings</a:t>
            </a:r>
            <a:endParaRPr lang="en-GB" altLang="en-US" sz="2400" dirty="0" smtClean="0">
              <a:solidFill>
                <a:schemeClr val="bg1"/>
              </a:solidFill>
              <a:latin typeface="Comic Sans MS" pitchFamily="66" charset="0"/>
            </a:endParaRPr>
          </a:p>
          <a:p>
            <a:pPr eaLnBrk="1" hangingPunct="1">
              <a:spcBef>
                <a:spcPct val="50000"/>
              </a:spcBef>
            </a:pPr>
            <a:endParaRPr lang="en-GB" altLang="en-US" sz="2400" dirty="0">
              <a:solidFill>
                <a:schemeClr val="bg1"/>
              </a:solidFill>
              <a:latin typeface="Comic Sans MS" pitchFamily="66" charset="0"/>
            </a:endParaRPr>
          </a:p>
          <a:p>
            <a:pPr eaLnBrk="1" hangingPunct="1">
              <a:spcBef>
                <a:spcPct val="50000"/>
              </a:spcBef>
            </a:pPr>
            <a:r>
              <a:rPr lang="en-GB" altLang="en-US" sz="2400" dirty="0" smtClean="0">
                <a:solidFill>
                  <a:schemeClr val="bg1"/>
                </a:solidFill>
                <a:latin typeface="Comic Sans MS" pitchFamily="66" charset="0"/>
              </a:rPr>
              <a:t>Check school website information on REMOTE learning for resources and videos to help practise all sounds.</a:t>
            </a:r>
            <a:endParaRPr lang="en-GB" altLang="en-US" sz="2400" dirty="0">
              <a:solidFill>
                <a:schemeClr val="bg1"/>
              </a:solidFill>
              <a:latin typeface="Comic Sans MS" pitchFamily="66" charset="0"/>
            </a:endParaRPr>
          </a:p>
          <a:p>
            <a:pPr eaLnBrk="1" hangingPunct="1">
              <a:spcBef>
                <a:spcPct val="50000"/>
              </a:spcBef>
            </a:pPr>
            <a:endParaRPr lang="en-GB" altLang="en-US" sz="2800" dirty="0">
              <a:latin typeface="Comic Sans MS" pitchFamily="66" charset="0"/>
            </a:endParaRPr>
          </a:p>
        </p:txBody>
      </p:sp>
    </p:spTree>
    <p:extLst>
      <p:ext uri="{BB962C8B-B14F-4D97-AF65-F5344CB8AC3E}">
        <p14:creationId xmlns:p14="http://schemas.microsoft.com/office/powerpoint/2010/main" val="2654530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519174" y="252680"/>
            <a:ext cx="8289801" cy="707886"/>
          </a:xfrm>
          <a:prstGeom prst="rect">
            <a:avLst/>
          </a:prstGeom>
        </p:spPr>
        <p:txBody>
          <a:bodyPr wrap="square">
            <a:spAutoFit/>
          </a:bodyPr>
          <a:lstStyle/>
          <a:p>
            <a:r>
              <a:rPr lang="en-US" sz="4000" b="1" kern="10" dirty="0" smtClean="0">
                <a:ln w="9525">
                  <a:solidFill>
                    <a:srgbClr val="000000"/>
                  </a:solidFill>
                  <a:round/>
                  <a:headEnd/>
                  <a:tailEnd/>
                </a:ln>
                <a:solidFill>
                  <a:srgbClr val="FFFF00"/>
                </a:solidFill>
                <a:latin typeface="Comic Sans MS"/>
              </a:rPr>
              <a:t>PLEASE REMEMBER</a:t>
            </a:r>
            <a:endParaRPr lang="en-US" sz="4000" b="1" i="1" kern="10" dirty="0" smtClean="0">
              <a:ln w="9525">
                <a:solidFill>
                  <a:srgbClr val="000000"/>
                </a:solidFill>
                <a:round/>
                <a:headEnd/>
                <a:tailEnd/>
              </a:ln>
              <a:solidFill>
                <a:srgbClr val="FFFF00"/>
              </a:solidFill>
              <a:latin typeface="Comic Sans MS"/>
            </a:endParaRPr>
          </a:p>
        </p:txBody>
      </p:sp>
      <p:sp>
        <p:nvSpPr>
          <p:cNvPr id="3" name="Rectangle 2"/>
          <p:cNvSpPr/>
          <p:nvPr/>
        </p:nvSpPr>
        <p:spPr>
          <a:xfrm>
            <a:off x="519174" y="1058882"/>
            <a:ext cx="8073776" cy="5816977"/>
          </a:xfrm>
          <a:prstGeom prst="rect">
            <a:avLst/>
          </a:prstGeom>
        </p:spPr>
        <p:txBody>
          <a:bodyPr wrap="square">
            <a:spAutoFit/>
          </a:bodyPr>
          <a:lstStyle/>
          <a:p>
            <a:r>
              <a:rPr lang="en-US" sz="2800" dirty="0" smtClean="0">
                <a:solidFill>
                  <a:schemeClr val="bg1"/>
                </a:solidFill>
              </a:rPr>
              <a:t>Phonics is not the only thing needed to become a fluent reader. Please continue to read with your child each night and encourage them to:</a:t>
            </a:r>
          </a:p>
          <a:p>
            <a:endParaRPr lang="en-US" sz="2800" dirty="0" smtClean="0">
              <a:solidFill>
                <a:schemeClr val="bg1"/>
              </a:solidFill>
            </a:endParaRPr>
          </a:p>
          <a:p>
            <a:r>
              <a:rPr lang="en-US" sz="2800" dirty="0" smtClean="0">
                <a:solidFill>
                  <a:schemeClr val="bg1"/>
                </a:solidFill>
              </a:rPr>
              <a:t>Sound out (where possible)</a:t>
            </a:r>
            <a:endParaRPr lang="en-US" sz="2800" dirty="0" smtClean="0">
              <a:solidFill>
                <a:schemeClr val="bg1"/>
              </a:solidFill>
            </a:endParaRPr>
          </a:p>
          <a:p>
            <a:r>
              <a:rPr lang="en-US" sz="2800" dirty="0" smtClean="0">
                <a:solidFill>
                  <a:schemeClr val="bg1"/>
                </a:solidFill>
              </a:rPr>
              <a:t>Re-read to check it makes sense.</a:t>
            </a:r>
          </a:p>
          <a:p>
            <a:r>
              <a:rPr lang="en-US" sz="2800" dirty="0" smtClean="0">
                <a:solidFill>
                  <a:schemeClr val="bg1"/>
                </a:solidFill>
              </a:rPr>
              <a:t>Use pictures for clues.</a:t>
            </a:r>
          </a:p>
          <a:p>
            <a:r>
              <a:rPr lang="en-US" sz="2800" dirty="0" smtClean="0">
                <a:solidFill>
                  <a:schemeClr val="bg1"/>
                </a:solidFill>
              </a:rPr>
              <a:t>Ask questions about the book.</a:t>
            </a:r>
          </a:p>
          <a:p>
            <a:r>
              <a:rPr lang="en-US" sz="2800" dirty="0" smtClean="0">
                <a:solidFill>
                  <a:schemeClr val="bg1"/>
                </a:solidFill>
              </a:rPr>
              <a:t>Read stories to them as well as listening to them read</a:t>
            </a:r>
          </a:p>
          <a:p>
            <a:endParaRPr lang="en-US" sz="2800" dirty="0" smtClean="0">
              <a:solidFill>
                <a:schemeClr val="bg1"/>
              </a:solidFill>
            </a:endParaRPr>
          </a:p>
          <a:p>
            <a:endParaRPr lang="en-US" sz="2800" dirty="0">
              <a:solidFill>
                <a:schemeClr val="bg1"/>
              </a:solidFill>
            </a:endParaRPr>
          </a:p>
          <a:p>
            <a:endParaRPr lang="en-US" sz="2800" dirty="0" smtClean="0">
              <a:solidFill>
                <a:schemeClr val="bg1"/>
              </a:solidFill>
            </a:endParaRPr>
          </a:p>
          <a:p>
            <a:r>
              <a:rPr lang="en-US" sz="3600" dirty="0" smtClean="0">
                <a:solidFill>
                  <a:srgbClr val="FF0000"/>
                </a:solidFill>
              </a:rPr>
              <a:t>And most importantly </a:t>
            </a:r>
            <a:r>
              <a:rPr lang="en-US" sz="3600" u="sng" dirty="0" smtClean="0">
                <a:solidFill>
                  <a:srgbClr val="FF0000"/>
                </a:solidFill>
              </a:rPr>
              <a:t>ENJOY READING</a:t>
            </a:r>
            <a:r>
              <a:rPr lang="en-US" sz="2800" u="sng" dirty="0" smtClean="0">
                <a:solidFill>
                  <a:srgbClr val="FF0000"/>
                </a:solidFill>
              </a:rPr>
              <a:t>!</a:t>
            </a:r>
          </a:p>
        </p:txBody>
      </p:sp>
    </p:spTree>
    <p:extLst>
      <p:ext uri="{BB962C8B-B14F-4D97-AF65-F5344CB8AC3E}">
        <p14:creationId xmlns:p14="http://schemas.microsoft.com/office/powerpoint/2010/main" val="3033717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WordArt 2"/>
          <p:cNvSpPr>
            <a:spLocks noChangeArrowheads="1" noChangeShapeType="1" noTextEdit="1"/>
          </p:cNvSpPr>
          <p:nvPr/>
        </p:nvSpPr>
        <p:spPr bwMode="auto">
          <a:xfrm>
            <a:off x="609600" y="404664"/>
            <a:ext cx="7848600" cy="1752600"/>
          </a:xfrm>
          <a:prstGeom prst="rect">
            <a:avLst/>
          </a:prstGeom>
        </p:spPr>
        <p:txBody>
          <a:bodyPr wrap="none" fromWordArt="1">
            <a:prstTxWarp prst="textPlain">
              <a:avLst>
                <a:gd name="adj" fmla="val 50000"/>
              </a:avLst>
            </a:prstTxWarp>
          </a:bodyPr>
          <a:lstStyle/>
          <a:p>
            <a:r>
              <a:rPr lang="en-GB" sz="2000" b="1" kern="10" dirty="0" smtClean="0">
                <a:ln w="9525">
                  <a:solidFill>
                    <a:srgbClr val="000000"/>
                  </a:solidFill>
                  <a:round/>
                  <a:headEnd/>
                  <a:tailEnd/>
                </a:ln>
                <a:solidFill>
                  <a:srgbClr val="FFFF00"/>
                </a:solidFill>
                <a:latin typeface="Comic Sans MS"/>
              </a:rPr>
              <a:t>QUESTIONS?</a:t>
            </a:r>
            <a:endParaRPr lang="en-GB" sz="2000" b="1" kern="10" dirty="0">
              <a:ln w="9525">
                <a:solidFill>
                  <a:srgbClr val="000000"/>
                </a:solidFill>
                <a:round/>
                <a:headEnd/>
                <a:tailEnd/>
              </a:ln>
              <a:solidFill>
                <a:srgbClr val="FFFF00"/>
              </a:solidFill>
              <a:latin typeface="Comic Sans MS"/>
            </a:endParaRPr>
          </a:p>
        </p:txBody>
      </p:sp>
      <p:sp>
        <p:nvSpPr>
          <p:cNvPr id="14339" name="Rectangle 3"/>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4400">
              <a:solidFill>
                <a:schemeClr val="tx2"/>
              </a:solidFill>
            </a:endParaRPr>
          </a:p>
        </p:txBody>
      </p:sp>
      <p:sp>
        <p:nvSpPr>
          <p:cNvPr id="14340" name="Rectangle 6"/>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14341" name="Rectangle 7"/>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14342" name="AutoShape 9" descr="data:image/jpeg;base64,/9j/4AAQSkZJRgABAQAAAQABAAD/2wBDAAkGBwgHBgkIBwgKCgkLDRYPDQwMDRsUFRAWIB0iIiAdHx8kKDQsJCYxJx8fLT0tMTU3Ojo6Iys/RD84QzQ5Ojf/2wBDAQoKCg0MDRoPDxo3JR8lNzc3Nzc3Nzc3Nzc3Nzc3Nzc3Nzc3Nzc3Nzc3Nzc3Nzc3Nzc3Nzc3Nzc3Nzc3Nzc3Nzf/wAARCACRALMDASIAAhEBAxEB/8QAHAABAAICAwEAAAAAAAAAAAAAAAcIBQYBAwQC/8QAQhAAAQMDAQYEAggFAQYHAAAAAQIDBAAFEQYHEiExQVETYXGBIpEIFBUjMkKhsRZScoLBNjM0N6Ky0UNic5KT4fH/xAAUAQEAAAAAAAAAAAAAAAAAAAAA/8QAFBEBAAAAAAAAAAAAAAAAAAAAAP/aAAwDAQACEQMRAD8Am6lKUClKGgV0zJceFHXIlvtMsoGVOOqCUp9Sa0baFtOt2kguHFCZt2x/sEr+FnzcPTgeXM+XOq86l1XetTyvHvM1b+6SUND4W2/JKRw68+fnQTvqPbVpy1rWzbEP3N4ZG80AlrPbePE+wIqObxts1TOK0wfqluaP4Q01vrH9ys8fYVGhOa4oM/O1rqa4LKpd+uKsjBSiQpCfknArCOvOvLK3nFuKPNS1Ek110oPTEnSoTm/EkvsLHEKZcKD+hra7HtR1dZykIuq5Taf/AA5g8UH3PxfrWl0oLIaL2yWi9uNRL039mTF4AWo5ZWf6vy+/zqTwoEAg5BGQRVIgrkMA1LWx3aRItcuNp69Oqdt7qg3GdWeMdR5Jz1QeA8vSgsJSlKBSlKBSlKBSlKBSlKBSlKAaibaztQFk8Sx6eeQu4kFL8gEERvId1/tWU2xa6VpS0phW5Y+1ZoUEHPFhGOK/XoPn041ndcU6tS1qUpa1FSlKOSSepNBy86t11brjiluLJUtaiSVE8ySeZrrpWd0npS6aruYg2pne3QFPPK4IZT3Uf2HWgwVd0aLIlKKYsd15Q5htBUR8qsrpPY/pyytIcuTQu0z8zkhP3Y8g3yx6551v8eJGithuNHZaQkYCW0BIA9BQUvk26dERvyochlGcbzjSkj9RXmwexq7jrTbqd11CVp6hScioG25aEt9lYj32yRkxmXHgzIjsowhJIJSsAcE8iCOWSKCG6VyeZzXFArkDJxXFcjGeNBbnZrfTqHRdtnuK3n/D8J4nnvo+En3xn3rZqiD6N8kq09dYhPBEwOAf1IAP/SKl+gUpSgUpSgUpSgUpSgV8uuJabU4shKEpKlEnAAHM19Vq+0+f9m6CvT4XuFUZTSVea/hH70FZdb6hc1NqefdFlRbdcwyFE/C2OCR5cBnHcmsDSlBl9LWGXqa9xrVAT968r4lkZS2gc1HyA/wOtWw0npu3aWszVstjW6hPFxw/ieX1Uo9z+g4DlUIbFrrZtLWq9ahvchKCVtxWG0p3nFHBUoJHn8PlwrNTPpAID5ELTylsg8FPSt1R9gk4+ZoJupUfaE2rWjVktFvcZcgXFY+BlxW+lzHEhKuHHyIFSCKBUd7epLTGzyQ24cLfkstt+agre/ZJqRKgb6ReoG35tvsDCwr6uDIfAP4VKGEg+eMn3FBDFKUoFciuK9NvhSrhOZhQWVPSX1hDTaOalGgnb6N8VSLFd5ZB3FyktD1SgE/9QqYawmi7A1pjTUK0tHeUyjLq/wCdw8VH5k1m8igUryXC6W+2NF24zY8VsDJU84EDHvWvu7StGNPBpeoIhUeqN5Sf/cBj9aDa6VjLZqOy3bP2ZdYUog4IaeSog+lZOgUpSgUpSgVoe3D/AIbXT+tnP/yorfKweubWu86Ru1vaAU69GWGgeqwMp/UCgp3Sua4oPoKIFfNK5waD0W6W/BnR5UMkSGXUuNEDPxA5H61dYcqqvsi0y7qLWMRSmyYcFYkSFngBjilPqVY4ds1anmKDGajvUTT9kl3WcoBmOgqx/MrkEjzJwKp/erpKvV1lXKcsKkSXCtZAwAew8gOHtUm7fdW/ad4b0/EVmNb1Bbyh+Z4g8P7QcepPaoloFKVk9P2O46guLdvtMVciQs9B8KB1KjyA8zQeFllbziG2UKW4tQShCBkqUeQAHM1Y3ZFs3/hlkXe8JSq7vJ+BvgRFSRxGf5j1Pt3zkNm+zWDpBpMyVuS7wpPxvj8DXdLfl5nifLlW/efWg6J0yNb4b0ua8hmOykrccWcBIHeoA1xtmulyddi6ZJgwRwEgp++c8+yR+vnWR+kJqd1cyNpmOshlCBIlYP41HO6n2xn3HaoVJoO2TJflvKelvOPuq4qcdWVKJ8ya6t45zmuK5xQchRCt4cCDkEdK3fSe1LU2nS22ZP2hDSRmPLUVcOoSrORw9QO1aNXIOOVBb3Rms7TrCAZFscKXW8B+O5wcaJ7jqOxHD5GtiqmWnb5cdPXZi5Wl8tSWjw/lWnqlQ6g9qtbofVUPV9iauMTCHOCZDG9ksuY4j07HqKDYKUpQKelKUEF7T9kk524SbxpdtL7b6i4/C3sKQs8yjPAg8Tjn2znAiCZabjAKhOgSo6k/iDzCkEeuRV08V8uNocGHEpUOyhmgpVFt82YQIkSQ+ScDwmlKyfYVv+j9j+ory8y9dGzaoJOVl4ffFOPyo6Hp8WMc+PI2Wbabaz4baUZ57oxX1QYnTOnLXpi2It9ojhlkHeWScqcV1Uo9T/8AnKvLrvUTeltMTbqrHitp3GEn87iuCR8+J8ga2CoG+kZfFO3C32Fs/Aw39ad/rVlKR7AE/wBwoIcedW+4tx5aluLUVLWs5KieZJ6muulbLoPSMvWV7RAiktso+OTIxkNIz+56D/tQfehdE3TWVx8CCA1FbI+sS1g7jY7DurHIftzqzmktLWzSdsRCtbO7wHivK4uOq7qP+OQr2WGywLBa2Lda2AzGZGABzJ6knqT3rIUClKdqCpW1Vbq9od8L4wsSN0f0hICf0ArVKmnb1oqSJ/8AFFva8SOtCUTUoTlTahwDh7gjAPbHnwhc86AORqfdDbOdIaq0PbbiqC+zLdbKHnW5K8lxJKVHBJAyRnl1qAhjrVtdl1mfsOhbXBlpKZG4p11JHFJWoqx6gED2oIR2h7Kbhpdhdwt7pnWxPFat371kd1Acx5j5VHBGMcau480280406gLQtJSpKuIUCMEGqd6xtbdl1TdbawctRpK0N8+Cc8Bx8sUGGrctlurF6V1Uw84spgSSGZaem6eSv7Sc+ma02uRQXfGCARxFK0HZ5rGHK0VaVz5LaZKWPCc318SUEpz77ufelBv1KVwpQSCVEADiSTyoOaVompNrOlbG44wJS58ps4U1ETvAHtv/AIfXjWkv7f1eIr6tpweGDwLkziR6BHD5mgnGlRPp7bnZZ7oZvMB62FRwHQvxm/cgAj5GpTjSWZbDciK6h5h1IW24hWUrSRkEEcxQdvrVUtr8pcraJeCtZUG1pbT5AIHD55q1tVX2zQXIe0S6lxOEvlDyMdUlI/yDQaZFYdlSWo8dBcedWENoHNSicAfM1bXZ9pKPo/T7UFsByUv45T2OK1n/AAOQqsOhpLMPWVkkSUpLTc1oqKjgJG8Bve3P2q4lApSlApSlB8rQlaShaQpJGCCMg1HWoNjGl7q+p+Gl+2OKOVCKRuH+05A9sVI9dMuXHhR3JEx9phhtO8txxYSlI7knlQaFpbZBp7T89E5xT1xkNkKa+s7u42ociEgcT655VIQ4DiaivUu2+xQApuyRnbo9nAWctNfMjJ9h71GOo9req70FNNyxbmDwLcPKFEf1/i+RHOgnvW2urPpGA6uVIbdm7hLENK/jcV0zj8I8z+tVUvNxeu91l3GScvSnVOr8iTnFeZ5519xTr7i3HFnKlrUSVepNddArkDPKuK+2W1uuJaaQpbi1BKEIGSok8AB3oPXHcuCGUpYLvh9N3OKVZrRWgbfbdLW6Jc4jTk1LW8+VIBIWolRGfLOPalBs+oL5A09bHrldXgzHbHqVHoAOpNVr19tMu+rHFx23FQrVvEIjNKILg5feEH4vTl6867NsmqntQ6qkxEOkW+3OKYZbHIrHBaz55yPQVosaO9KfbYjtqcddWG20JGSpROAB55oOs8//AKpk1PeiNiUNmO1L1YtUiSfi+ptLw2jsFKHFR9CB61v69A6SUwWf4etwScjgwAfnzzQVFyamL6P+rH491OmJTqlxpKVORAST4biQVKSOwIBPbI7mow1TCj23Ut1gQllcaNLdaaJOfhSogcevLnW7bBbS/O121PRwYtzK3HFdytCkJH/MT7UFlqizblop2+WxF7trRcnwUFLraRxdZ5nHUlJycdiryqU6elBSADPpVjdlG0yJeYDFovklDN2ZTuIWv4UyUjkQeW9jmOvMeX1rXY1a77LcnWaR9mSnOLje5vMrPU7vNJPXHDy76TG2D6jU8lMu52ptk/iU2pxah6AoGfnQWGpWo6F0FD0glS0T5syStO6pbzp3AOyUDgOXM5PnW3UClKUHXJeRGYdfdOENIK1egGaqdrnXF11hPcclOqagpUfAiIUQhCc8CR1V3PyxVrLnG+u22VEKt3xmVN5PTIIqmdyt0q1z5EGc0pmTHWUONq5gj/HUHqKDy5PnWUY05fJLKHmLLcnWljKVtxHFJI7ggcalb6PFns8wXGfJbafuUdxKW0uYV4SCMhQHQk5GfKp1HnQU1c0zf2xlyx3NA/8ANDcH+K6mrHdnlbjVrnOLzxSiMsn9qufSgqnZdl2r7spG5aVxmljPiy1BoJ9Qfi/Spp2f7KrZpN9NwlOmfc0j4XFJAQz33E9/Mn0x1kOlAA4cKUpQUwv1tm2i6yoN0QpExpwhzP5jn8QPUHnmtn2OXG02rWzEq9vNMMpZWGnXfwocOMEnpw3hnzqx2odKWLUqEovdtZlFPBKzlK0jyWkhQ9M1rSdjmigve+znyP5DLcx++f1oN3hzYs1nxYclmQ3y32VhQz6g1p21PXbOj7R4TGHLrLSpMZsckd1q8h0HU+9bVZrNbrFARBtERuLGRyQjPzJPEnzPGqx7YpMiVtFu/wBYKvulpabSfyoCBjHkc596DUHFOSH1LUVOOuKyTzKlH/JJq0uyfSn8LaUYbkN7s+Vh+VnmlRHBH9o4eue9RDsL0q3fdRruc1JVFtZQ4EEcFunO78sZ9hVk6BSlKBXXIfajMrefcQ20hJUtazgJA6k12Gq0bXdoEjUl0etMB/cs0VzdAQf94WOaldwDyHLr6BuWstuEeKt2JpWMmS4hW6ZkgfdeqEg5V6nHuOccStqutZLqnPtpxrP5WmkJA/StMPWuKDbU7S9ZpVvC/wArPmEn/FTFsc2iTdVOSbXevCVOYb8Zt5tO74iOAO8OWQSOI71XEAgg1Of0ddPuITcNQvoKUuD6rHUQRvAEFZHcZCRnuDQTZWv6p0ZYtUtpF5hBxxH4H0KKHE/3DmPI5FaBtm2iXTT9xZsljV9WeWyl52VuhSgCSAlIIwOXE+fComG0LVyXi6L/ADd/+sY+WMUFgNH7MbTpG+LutsmzlKWypktOqSU7pIPHAzzAreKr9pDbdcYjiI+qGhOj5A+tMoCHU8+YGEq+QPDrU7Wu5QrtAZn26S3IivDKHG1ZB7+44gjpig9dKUoFKUoFKUoFKUoFR7tE2WQNXyTcY0r6hcykJW5ubyHgOA3hw4gcMjp3wMSFSgiTQWktQbOpcuRcrvakWBQCpRWog5AICk5HwnJHXjy7V75227SkWWWWW7hLQOb7LKQj/mUD+lan9Iy6TvtO22sKcRB8EvEA4S6vOOPfGP1qLLBYrlqG5N2+0xlPPuKxwHwoHdR6AUFwbVcI12t0e4QXPEjSGw42vBGQfI8q9VYvS9pTYtPwLUhfiCKylsrxjeIHE/OspQdUxDjsR9tlW64ttSUq7EjgapZOhyIEt2JNaUzIZUUONqHFJFXYrWtT6D05qdwPXa3oVIHDx2lFtwjsSOfvQVFxxxXYxHdkOpZYbW66s4ShtJUpR8gKslH2J6RbcK3ETXU/yLkED5gCtxsWlrFp9OLPa40ZRGC4lGVq9VHiaCC9C7G7pdltTNRJct0HIV4Chh50dsfkHrx8qsJb4Ua3QmYcJlLUZhAQ22nklIGMV6MDtSgjja1s5Vq9DNxtjiGrpHR4eHOCXkZyEk9CCTg+ZB6YrvebFdbHIUxd7fIiOA4+9bICj5HkfUVc/nXVJix5bKmZbDT7ShhSHUBSSPMGgpOOGcnhVkNgduulv0nINxaeZbelFcdt0EHdwASAeQJFbrD0pp2C+JEOxWxh4HKXGoiEqT6EDhWYAA5CgUpSgUpSgUpSgUpSgUpSgiT6RX+noH/r/wDaslsL/wBIteppSgkmlKUClKUClKUClKUClKUClKUClKUClKUClKUH/9k=">
            <a:hlinkClick r:id="rId2"/>
          </p:cNvPr>
          <p:cNvSpPr>
            <a:spLocks noChangeAspect="1" noChangeArrowheads="1"/>
          </p:cNvSpPr>
          <p:nvPr/>
        </p:nvSpPr>
        <p:spPr bwMode="auto">
          <a:xfrm>
            <a:off x="8088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14343" name="Rectangle 10"/>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14344" name="Rectangle 11"/>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14345" name="AutoShape 13" descr="data:image/jpeg;base64,/9j/4AAQSkZJRgABAQAAAQABAAD/2wBDAAkGBwgHBgkIBwgKCgkLDRYPDQwMDRsUFRAWIB0iIiAdHx8kKDQsJCYxJx8fLT0tMTU3Ojo6Iys/RD84QzQ5Ojf/2wBDAQoKCg0MDRoPDxo3JR8lNzc3Nzc3Nzc3Nzc3Nzc3Nzc3Nzc3Nzc3Nzc3Nzc3Nzc3Nzc3Nzc3Nzc3Nzc3Nzc3Nzf/wAARCACRALMDASIAAhEBAxEB/8QAHAABAAICAwEAAAAAAAAAAAAAAAcIBQYBAwQC/8QAQhAAAQMDAQYEAggFAQYHAAAAAQIDBAAFEQYHEiExQVETYXGBIpEIFBUjMkKhsRZScoLBNjM0N6Ky0UNic5KT4fH/xAAUAQEAAAAAAAAAAAAAAAAAAAAA/8QAFBEBAAAAAAAAAAAAAAAAAAAAAP/aAAwDAQACEQMRAD8Am6lKUClKGgV0zJceFHXIlvtMsoGVOOqCUp9Sa0baFtOt2kguHFCZt2x/sEr+FnzcPTgeXM+XOq86l1XetTyvHvM1b+6SUND4W2/JKRw68+fnQTvqPbVpy1rWzbEP3N4ZG80AlrPbePE+wIqObxts1TOK0wfqluaP4Q01vrH9ys8fYVGhOa4oM/O1rqa4LKpd+uKsjBSiQpCfknArCOvOvLK3nFuKPNS1Ek110oPTEnSoTm/EkvsLHEKZcKD+hra7HtR1dZykIuq5Taf/AA5g8UH3PxfrWl0oLIaL2yWi9uNRL039mTF4AWo5ZWf6vy+/zqTwoEAg5BGQRVIgrkMA1LWx3aRItcuNp69Oqdt7qg3GdWeMdR5Jz1QeA8vSgsJSlKBSlKBSlKBSlKBSlKBSlKAaibaztQFk8Sx6eeQu4kFL8gEERvId1/tWU2xa6VpS0phW5Y+1ZoUEHPFhGOK/XoPn041ndcU6tS1qUpa1FSlKOSSepNBy86t11brjiluLJUtaiSVE8ySeZrrpWd0npS6aruYg2pne3QFPPK4IZT3Uf2HWgwVd0aLIlKKYsd15Q5htBUR8qsrpPY/pyytIcuTQu0z8zkhP3Y8g3yx6551v8eJGithuNHZaQkYCW0BIA9BQUvk26dERvyochlGcbzjSkj9RXmwexq7jrTbqd11CVp6hScioG25aEt9lYj32yRkxmXHgzIjsowhJIJSsAcE8iCOWSKCG6VyeZzXFArkDJxXFcjGeNBbnZrfTqHRdtnuK3n/D8J4nnvo+En3xn3rZqiD6N8kq09dYhPBEwOAf1IAP/SKl+gUpSgUpSgUpSgUpSgV8uuJabU4shKEpKlEnAAHM19Vq+0+f9m6CvT4XuFUZTSVea/hH70FZdb6hc1NqefdFlRbdcwyFE/C2OCR5cBnHcmsDSlBl9LWGXqa9xrVAT968r4lkZS2gc1HyA/wOtWw0npu3aWszVstjW6hPFxw/ieX1Uo9z+g4DlUIbFrrZtLWq9ahvchKCVtxWG0p3nFHBUoJHn8PlwrNTPpAID5ELTylsg8FPSt1R9gk4+ZoJupUfaE2rWjVktFvcZcgXFY+BlxW+lzHEhKuHHyIFSCKBUd7epLTGzyQ24cLfkstt+agre/ZJqRKgb6ReoG35tvsDCwr6uDIfAP4VKGEg+eMn3FBDFKUoFciuK9NvhSrhOZhQWVPSX1hDTaOalGgnb6N8VSLFd5ZB3FyktD1SgE/9QqYawmi7A1pjTUK0tHeUyjLq/wCdw8VH5k1m8igUryXC6W+2NF24zY8VsDJU84EDHvWvu7StGNPBpeoIhUeqN5Sf/cBj9aDa6VjLZqOy3bP2ZdYUog4IaeSog+lZOgUpSgUpSgVoe3D/AIbXT+tnP/yorfKweubWu86Ru1vaAU69GWGgeqwMp/UCgp3Sua4oPoKIFfNK5waD0W6W/BnR5UMkSGXUuNEDPxA5H61dYcqqvsi0y7qLWMRSmyYcFYkSFngBjilPqVY4ds1anmKDGajvUTT9kl3WcoBmOgqx/MrkEjzJwKp/erpKvV1lXKcsKkSXCtZAwAew8gOHtUm7fdW/ad4b0/EVmNb1Bbyh+Z4g8P7QcepPaoloFKVk9P2O46guLdvtMVciQs9B8KB1KjyA8zQeFllbziG2UKW4tQShCBkqUeQAHM1Y3ZFs3/hlkXe8JSq7vJ+BvgRFSRxGf5j1Pt3zkNm+zWDpBpMyVuS7wpPxvj8DXdLfl5nifLlW/efWg6J0yNb4b0ua8hmOykrccWcBIHeoA1xtmulyddi6ZJgwRwEgp++c8+yR+vnWR+kJqd1cyNpmOshlCBIlYP41HO6n2xn3HaoVJoO2TJflvKelvOPuq4qcdWVKJ8ya6t45zmuK5xQchRCt4cCDkEdK3fSe1LU2nS22ZP2hDSRmPLUVcOoSrORw9QO1aNXIOOVBb3Rms7TrCAZFscKXW8B+O5wcaJ7jqOxHD5GtiqmWnb5cdPXZi5Wl8tSWjw/lWnqlQ6g9qtbofVUPV9iauMTCHOCZDG9ksuY4j07HqKDYKUpQKelKUEF7T9kk524SbxpdtL7b6i4/C3sKQs8yjPAg8Tjn2znAiCZabjAKhOgSo6k/iDzCkEeuRV08V8uNocGHEpUOyhmgpVFt82YQIkSQ+ScDwmlKyfYVv+j9j+ory8y9dGzaoJOVl4ffFOPyo6Hp8WMc+PI2Wbabaz4baUZ57oxX1QYnTOnLXpi2It9ojhlkHeWScqcV1Uo9T/8AnKvLrvUTeltMTbqrHitp3GEn87iuCR8+J8ga2CoG+kZfFO3C32Fs/Aw39ad/rVlKR7AE/wBwoIcedW+4tx5aluLUVLWs5KieZJ6muulbLoPSMvWV7RAiktso+OTIxkNIz+56D/tQfehdE3TWVx8CCA1FbI+sS1g7jY7DurHIftzqzmktLWzSdsRCtbO7wHivK4uOq7qP+OQr2WGywLBa2Lda2AzGZGABzJ6knqT3rIUClKdqCpW1Vbq9od8L4wsSN0f0hICf0ArVKmnb1oqSJ/8AFFva8SOtCUTUoTlTahwDh7gjAPbHnwhc86AORqfdDbOdIaq0PbbiqC+zLdbKHnW5K8lxJKVHBJAyRnl1qAhjrVtdl1mfsOhbXBlpKZG4p11JHFJWoqx6gED2oIR2h7Kbhpdhdwt7pnWxPFat371kd1Acx5j5VHBGMcau480280406gLQtJSpKuIUCMEGqd6xtbdl1TdbawctRpK0N8+Cc8Bx8sUGGrctlurF6V1Uw84spgSSGZaem6eSv7Sc+ma02uRQXfGCARxFK0HZ5rGHK0VaVz5LaZKWPCc318SUEpz77ufelBv1KVwpQSCVEADiSTyoOaVompNrOlbG44wJS58ps4U1ETvAHtv/AIfXjWkv7f1eIr6tpweGDwLkziR6BHD5mgnGlRPp7bnZZ7oZvMB62FRwHQvxm/cgAj5GpTjSWZbDciK6h5h1IW24hWUrSRkEEcxQdvrVUtr8pcraJeCtZUG1pbT5AIHD55q1tVX2zQXIe0S6lxOEvlDyMdUlI/yDQaZFYdlSWo8dBcedWENoHNSicAfM1bXZ9pKPo/T7UFsByUv45T2OK1n/AAOQqsOhpLMPWVkkSUpLTc1oqKjgJG8Bve3P2q4lApSlApSlB8rQlaShaQpJGCCMg1HWoNjGl7q+p+Gl+2OKOVCKRuH+05A9sVI9dMuXHhR3JEx9phhtO8txxYSlI7knlQaFpbZBp7T89E5xT1xkNkKa+s7u42ociEgcT655VIQ4DiaivUu2+xQApuyRnbo9nAWctNfMjJ9h71GOo9req70FNNyxbmDwLcPKFEf1/i+RHOgnvW2urPpGA6uVIbdm7hLENK/jcV0zj8I8z+tVUvNxeu91l3GScvSnVOr8iTnFeZ5519xTr7i3HFnKlrUSVepNddArkDPKuK+2W1uuJaaQpbi1BKEIGSok8AB3oPXHcuCGUpYLvh9N3OKVZrRWgbfbdLW6Jc4jTk1LW8+VIBIWolRGfLOPalBs+oL5A09bHrldXgzHbHqVHoAOpNVr19tMu+rHFx23FQrVvEIjNKILg5feEH4vTl6867NsmqntQ6qkxEOkW+3OKYZbHIrHBaz55yPQVosaO9KfbYjtqcddWG20JGSpROAB55oOs8//AKpk1PeiNiUNmO1L1YtUiSfi+ptLw2jsFKHFR9CB61v69A6SUwWf4etwScjgwAfnzzQVFyamL6P+rH491OmJTqlxpKVORAST4biQVKSOwIBPbI7mow1TCj23Ut1gQllcaNLdaaJOfhSogcevLnW7bBbS/O121PRwYtzK3HFdytCkJH/MT7UFlqizblop2+WxF7trRcnwUFLraRxdZ5nHUlJycdiryqU6elBSADPpVjdlG0yJeYDFovklDN2ZTuIWv4UyUjkQeW9jmOvMeX1rXY1a77LcnWaR9mSnOLje5vMrPU7vNJPXHDy76TG2D6jU8lMu52ptk/iU2pxah6AoGfnQWGpWo6F0FD0glS0T5syStO6pbzp3AOyUDgOXM5PnW3UClKUHXJeRGYdfdOENIK1egGaqdrnXF11hPcclOqagpUfAiIUQhCc8CR1V3PyxVrLnG+u22VEKt3xmVN5PTIIqmdyt0q1z5EGc0pmTHWUONq5gj/HUHqKDy5PnWUY05fJLKHmLLcnWljKVtxHFJI7ggcalb6PFns8wXGfJbafuUdxKW0uYV4SCMhQHQk5GfKp1HnQU1c0zf2xlyx3NA/8ANDcH+K6mrHdnlbjVrnOLzxSiMsn9qufSgqnZdl2r7spG5aVxmljPiy1BoJ9Qfi/Spp2f7KrZpN9NwlOmfc0j4XFJAQz33E9/Mn0x1kOlAA4cKUpQUwv1tm2i6yoN0QpExpwhzP5jn8QPUHnmtn2OXG02rWzEq9vNMMpZWGnXfwocOMEnpw3hnzqx2odKWLUqEovdtZlFPBKzlK0jyWkhQ9M1rSdjmigve+znyP5DLcx++f1oN3hzYs1nxYclmQ3y32VhQz6g1p21PXbOj7R4TGHLrLSpMZsckd1q8h0HU+9bVZrNbrFARBtERuLGRyQjPzJPEnzPGqx7YpMiVtFu/wBYKvulpabSfyoCBjHkc596DUHFOSH1LUVOOuKyTzKlH/JJq0uyfSn8LaUYbkN7s+Vh+VnmlRHBH9o4eue9RDsL0q3fdRruc1JVFtZQ4EEcFunO78sZ9hVk6BSlKBXXIfajMrefcQ20hJUtazgJA6k12Gq0bXdoEjUl0etMB/cs0VzdAQf94WOaldwDyHLr6BuWstuEeKt2JpWMmS4hW6ZkgfdeqEg5V6nHuOccStqutZLqnPtpxrP5WmkJA/StMPWuKDbU7S9ZpVvC/wArPmEn/FTFsc2iTdVOSbXevCVOYb8Zt5tO74iOAO8OWQSOI71XEAgg1Of0ddPuITcNQvoKUuD6rHUQRvAEFZHcZCRnuDQTZWv6p0ZYtUtpF5hBxxH4H0KKHE/3DmPI5FaBtm2iXTT9xZsljV9WeWyl52VuhSgCSAlIIwOXE+fComG0LVyXi6L/ADd/+sY+WMUFgNH7MbTpG+LutsmzlKWypktOqSU7pIPHAzzAreKr9pDbdcYjiI+qGhOj5A+tMoCHU8+YGEq+QPDrU7Wu5QrtAZn26S3IivDKHG1ZB7+44gjpig9dKUoFKUoFKUoFKUoFR7tE2WQNXyTcY0r6hcykJW5ubyHgOA3hw4gcMjp3wMSFSgiTQWktQbOpcuRcrvakWBQCpRWog5AICk5HwnJHXjy7V75227SkWWWWW7hLQOb7LKQj/mUD+lan9Iy6TvtO22sKcRB8EvEA4S6vOOPfGP1qLLBYrlqG5N2+0xlPPuKxwHwoHdR6AUFwbVcI12t0e4QXPEjSGw42vBGQfI8q9VYvS9pTYtPwLUhfiCKylsrxjeIHE/OspQdUxDjsR9tlW64ttSUq7EjgapZOhyIEt2JNaUzIZUUONqHFJFXYrWtT6D05qdwPXa3oVIHDx2lFtwjsSOfvQVFxxxXYxHdkOpZYbW66s4ShtJUpR8gKslH2J6RbcK3ETXU/yLkED5gCtxsWlrFp9OLPa40ZRGC4lGVq9VHiaCC9C7G7pdltTNRJct0HIV4Chh50dsfkHrx8qsJb4Ua3QmYcJlLUZhAQ22nklIGMV6MDtSgjja1s5Vq9DNxtjiGrpHR4eHOCXkZyEk9CCTg+ZB6YrvebFdbHIUxd7fIiOA4+9bICj5HkfUVc/nXVJix5bKmZbDT7ShhSHUBSSPMGgpOOGcnhVkNgduulv0nINxaeZbelFcdt0EHdwASAeQJFbrD0pp2C+JEOxWxh4HKXGoiEqT6EDhWYAA5CgUpSgUpSgUpSgUpSgUpSgiT6RX+noH/r/wDaslsL/wBIteppSgkmlKUClKUClKUClKUClKUClKUClKUClKUClKUH/9k=">
            <a:hlinkClick r:id="rId2"/>
          </p:cNvPr>
          <p:cNvSpPr>
            <a:spLocks noChangeAspect="1" noChangeArrowheads="1"/>
          </p:cNvSpPr>
          <p:nvPr/>
        </p:nvSpPr>
        <p:spPr bwMode="auto">
          <a:xfrm>
            <a:off x="8088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pic>
        <p:nvPicPr>
          <p:cNvPr id="11"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3" y="4725144"/>
            <a:ext cx="9165263" cy="2168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dirty="0">
              <a:solidFill>
                <a:srgbClr val="CC0000"/>
              </a:solidFill>
            </a:endParaRPr>
          </a:p>
          <a:p>
            <a:pPr lvl="1" algn="l"/>
            <a:endParaRPr lang="en-GB" altLang="en-US" dirty="0"/>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2732810" y="427415"/>
            <a:ext cx="4017446" cy="830997"/>
          </a:xfrm>
          <a:prstGeom prst="rect">
            <a:avLst/>
          </a:prstGeom>
        </p:spPr>
        <p:txBody>
          <a:bodyPr wrap="none">
            <a:spAutoFit/>
          </a:bodyPr>
          <a:lstStyle/>
          <a:p>
            <a:r>
              <a:rPr lang="en-GB" sz="4800" b="1" kern="10" dirty="0" smtClean="0">
                <a:ln w="9525">
                  <a:solidFill>
                    <a:srgbClr val="000000"/>
                  </a:solidFill>
                  <a:round/>
                  <a:headEnd/>
                  <a:tailEnd/>
                </a:ln>
                <a:solidFill>
                  <a:srgbClr val="FFFF00"/>
                </a:solidFill>
                <a:latin typeface="Comic Sans MS"/>
              </a:rPr>
              <a:t>KS1 Phonics </a:t>
            </a:r>
          </a:p>
        </p:txBody>
      </p:sp>
      <p:sp>
        <p:nvSpPr>
          <p:cNvPr id="18" name="Rectangle 17"/>
          <p:cNvSpPr/>
          <p:nvPr/>
        </p:nvSpPr>
        <p:spPr>
          <a:xfrm>
            <a:off x="614502" y="1289318"/>
            <a:ext cx="6433171" cy="1323439"/>
          </a:xfrm>
          <a:prstGeom prst="rect">
            <a:avLst/>
          </a:prstGeom>
        </p:spPr>
        <p:txBody>
          <a:bodyPr wrap="none">
            <a:spAutoFit/>
          </a:bodyPr>
          <a:lstStyle/>
          <a:p>
            <a:pPr marL="571500" indent="-571500">
              <a:buFont typeface="Arial" panose="020B0604020202020204" pitchFamily="34" charset="0"/>
              <a:buChar char="•"/>
            </a:pPr>
            <a:r>
              <a:rPr lang="en-GB" sz="4000" b="1" kern="10" dirty="0" smtClean="0">
                <a:ln w="9525">
                  <a:solidFill>
                    <a:srgbClr val="000000"/>
                  </a:solidFill>
                  <a:round/>
                  <a:headEnd/>
                  <a:tailEnd/>
                </a:ln>
                <a:solidFill>
                  <a:srgbClr val="FFFF00"/>
                </a:solidFill>
                <a:latin typeface="Comic Sans MS"/>
              </a:rPr>
              <a:t>What is phonics </a:t>
            </a:r>
          </a:p>
          <a:p>
            <a:pPr algn="l"/>
            <a:r>
              <a:rPr lang="en-GB" sz="4000" b="1" kern="10" dirty="0" smtClean="0">
                <a:ln w="9525">
                  <a:solidFill>
                    <a:srgbClr val="000000"/>
                  </a:solidFill>
                  <a:round/>
                  <a:headEnd/>
                  <a:tailEnd/>
                </a:ln>
                <a:solidFill>
                  <a:srgbClr val="FFFF00"/>
                </a:solidFill>
                <a:latin typeface="Comic Sans MS"/>
              </a:rPr>
              <a:t>and the screening check </a:t>
            </a:r>
          </a:p>
        </p:txBody>
      </p:sp>
      <p:sp>
        <p:nvSpPr>
          <p:cNvPr id="19" name="Rectangle 18"/>
          <p:cNvSpPr/>
          <p:nvPr/>
        </p:nvSpPr>
        <p:spPr>
          <a:xfrm>
            <a:off x="273290" y="2757901"/>
            <a:ext cx="8781571" cy="707886"/>
          </a:xfrm>
          <a:prstGeom prst="rect">
            <a:avLst/>
          </a:prstGeom>
        </p:spPr>
        <p:txBody>
          <a:bodyPr wrap="none">
            <a:spAutoFit/>
          </a:bodyPr>
          <a:lstStyle/>
          <a:p>
            <a:pPr marL="571500" indent="-571500">
              <a:buFont typeface="Arial" panose="020B0604020202020204" pitchFamily="34" charset="0"/>
              <a:buChar char="•"/>
            </a:pPr>
            <a:r>
              <a:rPr lang="en-GB" sz="4000" b="1" kern="10" dirty="0" smtClean="0">
                <a:ln w="9525">
                  <a:solidFill>
                    <a:srgbClr val="000000"/>
                  </a:solidFill>
                  <a:round/>
                  <a:headEnd/>
                  <a:tailEnd/>
                </a:ln>
                <a:solidFill>
                  <a:srgbClr val="FFFF00"/>
                </a:solidFill>
                <a:latin typeface="Comic Sans MS"/>
              </a:rPr>
              <a:t>How is phonics taught in school </a:t>
            </a:r>
          </a:p>
        </p:txBody>
      </p:sp>
      <p:sp>
        <p:nvSpPr>
          <p:cNvPr id="20" name="Rectangle 19"/>
          <p:cNvSpPr/>
          <p:nvPr/>
        </p:nvSpPr>
        <p:spPr>
          <a:xfrm>
            <a:off x="345680" y="3573016"/>
            <a:ext cx="5303055" cy="707886"/>
          </a:xfrm>
          <a:prstGeom prst="rect">
            <a:avLst/>
          </a:prstGeom>
        </p:spPr>
        <p:txBody>
          <a:bodyPr wrap="none">
            <a:spAutoFit/>
          </a:bodyPr>
          <a:lstStyle/>
          <a:p>
            <a:pPr marL="571500" indent="-571500">
              <a:buFont typeface="Arial" panose="020B0604020202020204" pitchFamily="34" charset="0"/>
              <a:buChar char="•"/>
            </a:pPr>
            <a:r>
              <a:rPr lang="en-GB" sz="4000" b="1" kern="10" dirty="0" smtClean="0">
                <a:ln w="9525">
                  <a:solidFill>
                    <a:srgbClr val="000000"/>
                  </a:solidFill>
                  <a:round/>
                  <a:headEnd/>
                  <a:tailEnd/>
                </a:ln>
                <a:solidFill>
                  <a:srgbClr val="FFFF00"/>
                </a:solidFill>
                <a:latin typeface="Comic Sans MS"/>
              </a:rPr>
              <a:t>How can you help </a:t>
            </a:r>
          </a:p>
        </p:txBody>
      </p:sp>
    </p:spTree>
    <p:extLst>
      <p:ext uri="{BB962C8B-B14F-4D97-AF65-F5344CB8AC3E}">
        <p14:creationId xmlns:p14="http://schemas.microsoft.com/office/powerpoint/2010/main" val="2907082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755576" y="258148"/>
            <a:ext cx="7632848" cy="707886"/>
          </a:xfrm>
          <a:prstGeom prst="rect">
            <a:avLst/>
          </a:prstGeom>
        </p:spPr>
        <p:txBody>
          <a:bodyPr wrap="square">
            <a:spAutoFit/>
          </a:bodyPr>
          <a:lstStyle/>
          <a:p>
            <a:r>
              <a:rPr lang="en-GB" sz="4000" b="1" kern="10" dirty="0" smtClean="0">
                <a:ln w="9525">
                  <a:solidFill>
                    <a:srgbClr val="000000"/>
                  </a:solidFill>
                  <a:round/>
                  <a:headEnd/>
                  <a:tailEnd/>
                </a:ln>
                <a:solidFill>
                  <a:srgbClr val="FFFF00"/>
                </a:solidFill>
                <a:latin typeface="Comic Sans MS"/>
              </a:rPr>
              <a:t>What is phonics?</a:t>
            </a:r>
            <a:endParaRPr lang="en-GB" sz="4000" b="1" kern="10" dirty="0">
              <a:ln w="9525">
                <a:solidFill>
                  <a:srgbClr val="000000"/>
                </a:solidFill>
                <a:round/>
                <a:headEnd/>
                <a:tailEnd/>
              </a:ln>
              <a:solidFill>
                <a:srgbClr val="FFFF00"/>
              </a:solidFill>
              <a:latin typeface="Comic Sans MS"/>
            </a:endParaRPr>
          </a:p>
        </p:txBody>
      </p:sp>
      <p:sp>
        <p:nvSpPr>
          <p:cNvPr id="3" name="Rectangle 2"/>
          <p:cNvSpPr/>
          <p:nvPr/>
        </p:nvSpPr>
        <p:spPr>
          <a:xfrm>
            <a:off x="179512" y="1274435"/>
            <a:ext cx="8640960" cy="4401205"/>
          </a:xfrm>
          <a:prstGeom prst="rect">
            <a:avLst/>
          </a:prstGeom>
        </p:spPr>
        <p:txBody>
          <a:bodyPr wrap="square">
            <a:spAutoFit/>
          </a:bodyPr>
          <a:lstStyle/>
          <a:p>
            <a:r>
              <a:rPr lang="en-US" sz="2800" dirty="0" smtClean="0">
                <a:solidFill>
                  <a:schemeClr val="bg1"/>
                </a:solidFill>
              </a:rPr>
              <a:t>Children are taught to read by breaking down words into separate sounds or ‘phonemes’. They are then taught how to blend these sounds together to read the whole word. </a:t>
            </a:r>
          </a:p>
          <a:p>
            <a:endParaRPr lang="en-US" sz="2800" dirty="0" smtClean="0">
              <a:solidFill>
                <a:schemeClr val="bg1"/>
              </a:solidFill>
            </a:endParaRPr>
          </a:p>
          <a:p>
            <a:r>
              <a:rPr lang="en-US" sz="2800" dirty="0" smtClean="0">
                <a:solidFill>
                  <a:schemeClr val="bg1"/>
                </a:solidFill>
              </a:rPr>
              <a:t>Children have a </a:t>
            </a:r>
            <a:r>
              <a:rPr lang="en-US" sz="2800" dirty="0" smtClean="0">
                <a:solidFill>
                  <a:schemeClr val="bg1"/>
                </a:solidFill>
              </a:rPr>
              <a:t>45min RWI </a:t>
            </a:r>
            <a:r>
              <a:rPr lang="en-US" sz="2800" dirty="0" smtClean="0">
                <a:solidFill>
                  <a:schemeClr val="bg1"/>
                </a:solidFill>
              </a:rPr>
              <a:t>phonics lesson each day and they are encouraged to use these strategies to read and write in other lessons. </a:t>
            </a:r>
          </a:p>
          <a:p>
            <a:endParaRPr lang="en-US" sz="2800" dirty="0" smtClean="0">
              <a:solidFill>
                <a:schemeClr val="bg1"/>
              </a:solidFill>
            </a:endParaRPr>
          </a:p>
          <a:p>
            <a:endParaRPr lang="en-US" sz="2800" dirty="0" smtClean="0"/>
          </a:p>
          <a:p>
            <a:r>
              <a:rPr lang="en-US" sz="2800" dirty="0" smtClean="0"/>
              <a:t>There are around 40 different sounds</a:t>
            </a:r>
            <a:r>
              <a:rPr lang="en-US" sz="2800" dirty="0" smtClean="0">
                <a:solidFill>
                  <a:schemeClr val="bg1"/>
                </a:solidFill>
              </a:rPr>
              <a:t>.</a:t>
            </a:r>
          </a:p>
        </p:txBody>
      </p:sp>
      <p:pic>
        <p:nvPicPr>
          <p:cNvPr id="17" name="Picture 5" descr="Ear - Body Part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19776">
            <a:off x="7653949" y="4840919"/>
            <a:ext cx="914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5-Point Star 17"/>
          <p:cNvSpPr/>
          <p:nvPr/>
        </p:nvSpPr>
        <p:spPr>
          <a:xfrm>
            <a:off x="163091" y="4581128"/>
            <a:ext cx="1656184" cy="144016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7283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4400">
              <a:solidFill>
                <a:schemeClr val="tx2"/>
              </a:solidFill>
            </a:endParaRP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213" y="260350"/>
            <a:ext cx="8607425"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127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4400">
              <a:solidFill>
                <a:schemeClr val="tx2"/>
              </a:solidFill>
            </a:endParaRPr>
          </a:p>
        </p:txBody>
      </p:sp>
      <p:pic>
        <p:nvPicPr>
          <p:cNvPr id="4" name="Picture 5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78075" y="215900"/>
            <a:ext cx="4572000" cy="642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5-Point Star 4"/>
          <p:cNvSpPr/>
          <p:nvPr/>
        </p:nvSpPr>
        <p:spPr>
          <a:xfrm>
            <a:off x="179512" y="1340768"/>
            <a:ext cx="1656184" cy="144016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519174" y="115303"/>
            <a:ext cx="8289801" cy="1200329"/>
          </a:xfrm>
          <a:prstGeom prst="rect">
            <a:avLst/>
          </a:prstGeom>
        </p:spPr>
        <p:txBody>
          <a:bodyPr wrap="square">
            <a:spAutoFit/>
          </a:bodyPr>
          <a:lstStyle/>
          <a:p>
            <a:r>
              <a:rPr lang="en-US" sz="3600" b="1" kern="10" dirty="0" smtClean="0">
                <a:ln w="9525">
                  <a:solidFill>
                    <a:srgbClr val="000000"/>
                  </a:solidFill>
                  <a:round/>
                  <a:headEnd/>
                  <a:tailEnd/>
                </a:ln>
                <a:solidFill>
                  <a:srgbClr val="FFFF00"/>
                </a:solidFill>
                <a:latin typeface="Comic Sans MS"/>
              </a:rPr>
              <a:t>WHAT IS THE YEAR 1 PHONICS SCREENING CHECK?</a:t>
            </a:r>
          </a:p>
        </p:txBody>
      </p:sp>
      <p:sp>
        <p:nvSpPr>
          <p:cNvPr id="3" name="Rectangle 2"/>
          <p:cNvSpPr/>
          <p:nvPr/>
        </p:nvSpPr>
        <p:spPr>
          <a:xfrm>
            <a:off x="395537" y="1438742"/>
            <a:ext cx="8073776" cy="3539430"/>
          </a:xfrm>
          <a:prstGeom prst="rect">
            <a:avLst/>
          </a:prstGeom>
        </p:spPr>
        <p:txBody>
          <a:bodyPr wrap="square">
            <a:spAutoFit/>
          </a:bodyPr>
          <a:lstStyle/>
          <a:p>
            <a:r>
              <a:rPr lang="en-US" sz="2800" dirty="0" smtClean="0">
                <a:solidFill>
                  <a:schemeClr val="bg1"/>
                </a:solidFill>
              </a:rPr>
              <a:t>The phonics screening check will be taken individually by all children in Year 2 (Autumn 2021 TBC) and Year 1 in June 2022. </a:t>
            </a:r>
            <a:endParaRPr lang="en-US" sz="2800" dirty="0" smtClean="0">
              <a:solidFill>
                <a:schemeClr val="bg1"/>
              </a:solidFill>
            </a:endParaRPr>
          </a:p>
          <a:p>
            <a:r>
              <a:rPr lang="en-US" sz="2800" dirty="0" smtClean="0">
                <a:solidFill>
                  <a:schemeClr val="bg1"/>
                </a:solidFill>
              </a:rPr>
              <a:t>It </a:t>
            </a:r>
            <a:r>
              <a:rPr lang="en-US" sz="2800" dirty="0" smtClean="0">
                <a:solidFill>
                  <a:schemeClr val="bg1"/>
                </a:solidFill>
              </a:rPr>
              <a:t>is designed to give teachers and parents information on how your child is progressing in phonics. It will help to identify whether your child needs additional support at this stage so that they do not fall behind in this vital early reading skill.</a:t>
            </a:r>
            <a:endParaRPr lang="en-GB" sz="2800" dirty="0">
              <a:solidFill>
                <a:schemeClr val="bg1"/>
              </a:solidFill>
            </a:endParaRPr>
          </a:p>
        </p:txBody>
      </p:sp>
      <p:sp>
        <p:nvSpPr>
          <p:cNvPr id="17" name="5-Point Star 16"/>
          <p:cNvSpPr/>
          <p:nvPr/>
        </p:nvSpPr>
        <p:spPr>
          <a:xfrm>
            <a:off x="391108" y="4528694"/>
            <a:ext cx="1656184" cy="144016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1083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519174" y="115303"/>
            <a:ext cx="8289801" cy="1200329"/>
          </a:xfrm>
          <a:prstGeom prst="rect">
            <a:avLst/>
          </a:prstGeom>
        </p:spPr>
        <p:txBody>
          <a:bodyPr wrap="square">
            <a:spAutoFit/>
          </a:bodyPr>
          <a:lstStyle/>
          <a:p>
            <a:r>
              <a:rPr lang="en-US" sz="3600" b="1" kern="10" dirty="0" smtClean="0">
                <a:ln w="9525">
                  <a:solidFill>
                    <a:srgbClr val="000000"/>
                  </a:solidFill>
                  <a:round/>
                  <a:headEnd/>
                  <a:tailEnd/>
                </a:ln>
                <a:solidFill>
                  <a:srgbClr val="FFFF00"/>
                </a:solidFill>
                <a:latin typeface="Comic Sans MS"/>
              </a:rPr>
              <a:t>HOW IS THE PHONICS SCREENING CHECK COMPLETED?</a:t>
            </a:r>
          </a:p>
        </p:txBody>
      </p:sp>
      <p:sp>
        <p:nvSpPr>
          <p:cNvPr id="3" name="Rectangle 2"/>
          <p:cNvSpPr/>
          <p:nvPr/>
        </p:nvSpPr>
        <p:spPr>
          <a:xfrm>
            <a:off x="395537" y="1622425"/>
            <a:ext cx="8073776" cy="2246769"/>
          </a:xfrm>
          <a:prstGeom prst="rect">
            <a:avLst/>
          </a:prstGeom>
        </p:spPr>
        <p:txBody>
          <a:bodyPr wrap="square">
            <a:spAutoFit/>
          </a:bodyPr>
          <a:lstStyle/>
          <a:p>
            <a:r>
              <a:rPr lang="en-US" sz="2800" dirty="0" smtClean="0">
                <a:solidFill>
                  <a:schemeClr val="bg1"/>
                </a:solidFill>
              </a:rPr>
              <a:t>There will be two sections in this 40-word check and it will assess phonics skills and knowledge learnt in KS1. Your child will read up to four words per page for their teacher and they will probably do the check in one sitting of about </a:t>
            </a:r>
            <a:r>
              <a:rPr lang="en-US" sz="2800" u="sng" dirty="0" smtClean="0">
                <a:solidFill>
                  <a:schemeClr val="bg1"/>
                </a:solidFill>
              </a:rPr>
              <a:t>5-10</a:t>
            </a:r>
            <a:r>
              <a:rPr lang="en-US" sz="2800" dirty="0" smtClean="0">
                <a:solidFill>
                  <a:schemeClr val="bg1"/>
                </a:solidFill>
              </a:rPr>
              <a:t> minutes.</a:t>
            </a:r>
            <a:endParaRPr lang="en-GB" sz="2800" dirty="0">
              <a:solidFill>
                <a:schemeClr val="bg1"/>
              </a:solidFill>
            </a:endParaRPr>
          </a:p>
        </p:txBody>
      </p:sp>
    </p:spTree>
    <p:extLst>
      <p:ext uri="{BB962C8B-B14F-4D97-AF65-F5344CB8AC3E}">
        <p14:creationId xmlns:p14="http://schemas.microsoft.com/office/powerpoint/2010/main" val="944786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519174" y="115303"/>
            <a:ext cx="8289801" cy="1200329"/>
          </a:xfrm>
          <a:prstGeom prst="rect">
            <a:avLst/>
          </a:prstGeom>
        </p:spPr>
        <p:txBody>
          <a:bodyPr wrap="square">
            <a:spAutoFit/>
          </a:bodyPr>
          <a:lstStyle/>
          <a:p>
            <a:r>
              <a:rPr lang="en-US" sz="3600" b="1" kern="10" dirty="0" smtClean="0">
                <a:ln w="9525">
                  <a:solidFill>
                    <a:srgbClr val="000000"/>
                  </a:solidFill>
                  <a:round/>
                  <a:headEnd/>
                  <a:tailEnd/>
                </a:ln>
                <a:solidFill>
                  <a:srgbClr val="FFFF00"/>
                </a:solidFill>
                <a:latin typeface="Comic Sans MS"/>
              </a:rPr>
              <a:t>WHAT SORT OF CHECK IS IT AND IS IT COMPULSORY?</a:t>
            </a:r>
          </a:p>
        </p:txBody>
      </p:sp>
      <p:sp>
        <p:nvSpPr>
          <p:cNvPr id="3" name="Rectangle 2"/>
          <p:cNvSpPr/>
          <p:nvPr/>
        </p:nvSpPr>
        <p:spPr>
          <a:xfrm>
            <a:off x="395537" y="1434535"/>
            <a:ext cx="8073776" cy="3539430"/>
          </a:xfrm>
          <a:prstGeom prst="rect">
            <a:avLst/>
          </a:prstGeom>
        </p:spPr>
        <p:txBody>
          <a:bodyPr wrap="square">
            <a:spAutoFit/>
          </a:bodyPr>
          <a:lstStyle/>
          <a:p>
            <a:r>
              <a:rPr lang="en-US" sz="2800" dirty="0" smtClean="0">
                <a:solidFill>
                  <a:schemeClr val="bg1"/>
                </a:solidFill>
              </a:rPr>
              <a:t>It is a school-based check to make sure that your child receives any additional support promptly, should they need it. It is not a stressful situation as the teacher will be well-equipped to listen and understand your child’s level of skills. There will be a few practice words first to make sure your child understands the activity.</a:t>
            </a:r>
          </a:p>
          <a:p>
            <a:r>
              <a:rPr lang="en-US" sz="2800" dirty="0" smtClean="0">
                <a:solidFill>
                  <a:schemeClr val="bg1"/>
                </a:solidFill>
              </a:rPr>
              <a:t>Children already complete these checks as part of their half term assessment. </a:t>
            </a:r>
            <a:endParaRPr lang="en-GB" sz="2800" dirty="0">
              <a:solidFill>
                <a:schemeClr val="bg1"/>
              </a:solidFill>
            </a:endParaRPr>
          </a:p>
        </p:txBody>
      </p:sp>
    </p:spTree>
    <p:extLst>
      <p:ext uri="{BB962C8B-B14F-4D97-AF65-F5344CB8AC3E}">
        <p14:creationId xmlns:p14="http://schemas.microsoft.com/office/powerpoint/2010/main" val="1534821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519174" y="115303"/>
            <a:ext cx="8289801" cy="646331"/>
          </a:xfrm>
          <a:prstGeom prst="rect">
            <a:avLst/>
          </a:prstGeom>
        </p:spPr>
        <p:txBody>
          <a:bodyPr wrap="square">
            <a:spAutoFit/>
          </a:bodyPr>
          <a:lstStyle/>
          <a:p>
            <a:r>
              <a:rPr lang="en-US" sz="3600" b="1" kern="10" dirty="0" smtClean="0">
                <a:ln w="9525">
                  <a:solidFill>
                    <a:srgbClr val="000000"/>
                  </a:solidFill>
                  <a:round/>
                  <a:headEnd/>
                  <a:tailEnd/>
                </a:ln>
                <a:solidFill>
                  <a:srgbClr val="FFFF00"/>
                </a:solidFill>
                <a:latin typeface="Comic Sans MS"/>
              </a:rPr>
              <a:t>WHAT WILL IT CHECK?</a:t>
            </a:r>
          </a:p>
        </p:txBody>
      </p:sp>
      <p:sp>
        <p:nvSpPr>
          <p:cNvPr id="3" name="Rectangle 2"/>
          <p:cNvSpPr/>
          <p:nvPr/>
        </p:nvSpPr>
        <p:spPr>
          <a:xfrm>
            <a:off x="487202" y="1003648"/>
            <a:ext cx="8073776" cy="3539430"/>
          </a:xfrm>
          <a:prstGeom prst="rect">
            <a:avLst/>
          </a:prstGeom>
        </p:spPr>
        <p:txBody>
          <a:bodyPr wrap="square">
            <a:spAutoFit/>
          </a:bodyPr>
          <a:lstStyle/>
          <a:p>
            <a:r>
              <a:rPr lang="en-US" sz="2800" dirty="0" smtClean="0">
                <a:solidFill>
                  <a:schemeClr val="bg1"/>
                </a:solidFill>
              </a:rPr>
              <a:t>It will check that your child can:</a:t>
            </a:r>
          </a:p>
          <a:p>
            <a:endParaRPr lang="en-US" sz="2800" dirty="0" smtClean="0">
              <a:solidFill>
                <a:schemeClr val="bg1"/>
              </a:solidFill>
            </a:endParaRPr>
          </a:p>
          <a:p>
            <a:r>
              <a:rPr lang="en-US" sz="2800" dirty="0" smtClean="0">
                <a:solidFill>
                  <a:schemeClr val="bg1"/>
                </a:solidFill>
              </a:rPr>
              <a:t>Sound out and blend graphemes in order to read simple words.</a:t>
            </a:r>
          </a:p>
          <a:p>
            <a:r>
              <a:rPr lang="en-US" sz="2800" dirty="0" smtClean="0">
                <a:solidFill>
                  <a:schemeClr val="bg1"/>
                </a:solidFill>
              </a:rPr>
              <a:t>Read phonically decodable one-syllable and two-syllable words, e.g. cat, sand, windmill.</a:t>
            </a:r>
          </a:p>
          <a:p>
            <a:r>
              <a:rPr lang="en-US" sz="2800" dirty="0" smtClean="0">
                <a:solidFill>
                  <a:schemeClr val="bg1"/>
                </a:solidFill>
              </a:rPr>
              <a:t>Read a selection of nonsense words which are referred to as pseudo words.</a:t>
            </a:r>
            <a:endParaRPr lang="en-GB" sz="2800" dirty="0">
              <a:solidFill>
                <a:schemeClr val="bg1"/>
              </a:solidFill>
            </a:endParaRPr>
          </a:p>
        </p:txBody>
      </p:sp>
      <p:pic>
        <p:nvPicPr>
          <p:cNvPr id="1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24655" b="48881"/>
          <a:stretch/>
        </p:blipFill>
        <p:spPr bwMode="auto">
          <a:xfrm>
            <a:off x="600733" y="5063865"/>
            <a:ext cx="3733800" cy="144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24398" b="49177"/>
          <a:stretch/>
        </p:blipFill>
        <p:spPr bwMode="auto">
          <a:xfrm>
            <a:off x="4740330" y="5063865"/>
            <a:ext cx="3816350" cy="144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956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176</TotalTime>
  <Words>841</Words>
  <Application>Microsoft Office PowerPoint</Application>
  <PresentationFormat>On-screen Show (4:3)</PresentationFormat>
  <Paragraphs>70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Composite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Dudley</dc:creator>
  <cp:lastModifiedBy>Colin Wonders</cp:lastModifiedBy>
  <cp:revision>23</cp:revision>
  <dcterms:created xsi:type="dcterms:W3CDTF">2012-04-05T19:15:23Z</dcterms:created>
  <dcterms:modified xsi:type="dcterms:W3CDTF">2021-09-25T12:39:42Z</dcterms:modified>
</cp:coreProperties>
</file>