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fb209e7933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fb209e7933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15a7e3f420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15a7e3f420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137f0403271fa3ea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137f0403271fa3ea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5a7e3f420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5a7e3f420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803f50549c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803f50549c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803f50549c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803f50549c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15a7e3f420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15a7e3f420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5a7e3f420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5a7e3f420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3f319ae02e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13f319ae02e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13f319ae02e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13f319ae02e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01ecc1de1d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01ecc1de1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b856606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fb856606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b856606c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fb856606c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b856606c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fb856606c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fb856606c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fb856606c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13f319ae02e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13f319ae02e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3f319ae02e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13f319ae02e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803f50549c_1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803f50549c_1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803f50549c_1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3803f50549c_1_1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803f50549c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3803f50549c_1_14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803f50549c_1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3803f50549c_1_14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803f50549c_1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g3803f50549c_1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803f50549c_1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3803f50549c_1_15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13f319ae02e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13f319ae02e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2" name="Google Shape;52;p13"/>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53" name="Google Shape;53;p13"/>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rtl="0" algn="l">
              <a:lnSpc>
                <a:spcPct val="100000"/>
              </a:lnSpc>
              <a:spcBef>
                <a:spcPts val="560"/>
              </a:spcBef>
              <a:spcAft>
                <a:spcPts val="0"/>
              </a:spcAft>
              <a:buClr>
                <a:schemeClr val="dk1"/>
              </a:buClr>
              <a:buSzPts val="2800"/>
              <a:buChar char="•"/>
              <a:defRPr sz="2800"/>
            </a:lvl1pPr>
            <a:lvl2pPr indent="-381000" lvl="1" marL="914400" rtl="0" algn="l">
              <a:lnSpc>
                <a:spcPct val="100000"/>
              </a:lnSpc>
              <a:spcBef>
                <a:spcPts val="480"/>
              </a:spcBef>
              <a:spcAft>
                <a:spcPts val="0"/>
              </a:spcAft>
              <a:buClr>
                <a:schemeClr val="dk1"/>
              </a:buClr>
              <a:buSzPts val="2400"/>
              <a:buChar char="–"/>
              <a:defRPr sz="2400"/>
            </a:lvl2pPr>
            <a:lvl3pPr indent="-355600" lvl="2" marL="1371600" rtl="0" algn="l">
              <a:lnSpc>
                <a:spcPct val="100000"/>
              </a:lnSpc>
              <a:spcBef>
                <a:spcPts val="400"/>
              </a:spcBef>
              <a:spcAft>
                <a:spcPts val="0"/>
              </a:spcAft>
              <a:buClr>
                <a:schemeClr val="dk1"/>
              </a:buClr>
              <a:buSzPts val="2000"/>
              <a:buChar char="•"/>
              <a:defRPr sz="2000"/>
            </a:lvl3pPr>
            <a:lvl4pPr indent="-342900" lvl="3" marL="1828800" rtl="0" algn="l">
              <a:lnSpc>
                <a:spcPct val="100000"/>
              </a:lnSpc>
              <a:spcBef>
                <a:spcPts val="360"/>
              </a:spcBef>
              <a:spcAft>
                <a:spcPts val="0"/>
              </a:spcAft>
              <a:buClr>
                <a:schemeClr val="dk1"/>
              </a:buClr>
              <a:buSzPts val="1800"/>
              <a:buChar char="–"/>
              <a:defRPr sz="1800"/>
            </a:lvl4pPr>
            <a:lvl5pPr indent="-342900" lvl="4" marL="2286000" rtl="0" algn="l">
              <a:lnSpc>
                <a:spcPct val="100000"/>
              </a:lnSpc>
              <a:spcBef>
                <a:spcPts val="360"/>
              </a:spcBef>
              <a:spcAft>
                <a:spcPts val="0"/>
              </a:spcAft>
              <a:buClr>
                <a:schemeClr val="dk1"/>
              </a:buClr>
              <a:buSzPts val="1800"/>
              <a:buChar char="»"/>
              <a:defRPr sz="1800"/>
            </a:lvl5pPr>
            <a:lvl6pPr indent="-342900" lvl="5" marL="2743200" rtl="0" algn="l">
              <a:lnSpc>
                <a:spcPct val="100000"/>
              </a:lnSpc>
              <a:spcBef>
                <a:spcPts val="360"/>
              </a:spcBef>
              <a:spcAft>
                <a:spcPts val="0"/>
              </a:spcAft>
              <a:buClr>
                <a:schemeClr val="dk1"/>
              </a:buClr>
              <a:buSzPts val="1800"/>
              <a:buChar char="•"/>
              <a:defRPr sz="1800"/>
            </a:lvl6pPr>
            <a:lvl7pPr indent="-342900" lvl="6" marL="3200400" rtl="0" algn="l">
              <a:lnSpc>
                <a:spcPct val="100000"/>
              </a:lnSpc>
              <a:spcBef>
                <a:spcPts val="360"/>
              </a:spcBef>
              <a:spcAft>
                <a:spcPts val="0"/>
              </a:spcAft>
              <a:buClr>
                <a:schemeClr val="dk1"/>
              </a:buClr>
              <a:buSzPts val="1800"/>
              <a:buChar char="•"/>
              <a:defRPr sz="1800"/>
            </a:lvl7pPr>
            <a:lvl8pPr indent="-342900" lvl="7" marL="3657600" rtl="0" algn="l">
              <a:lnSpc>
                <a:spcPct val="100000"/>
              </a:lnSpc>
              <a:spcBef>
                <a:spcPts val="360"/>
              </a:spcBef>
              <a:spcAft>
                <a:spcPts val="0"/>
              </a:spcAft>
              <a:buClr>
                <a:schemeClr val="dk1"/>
              </a:buClr>
              <a:buSzPts val="1800"/>
              <a:buChar char="•"/>
              <a:defRPr sz="1800"/>
            </a:lvl8pPr>
            <a:lvl9pPr indent="-342900" lvl="8" marL="4114800" rtl="0" algn="l">
              <a:lnSpc>
                <a:spcPct val="100000"/>
              </a:lnSpc>
              <a:spcBef>
                <a:spcPts val="360"/>
              </a:spcBef>
              <a:spcAft>
                <a:spcPts val="0"/>
              </a:spcAft>
              <a:buClr>
                <a:schemeClr val="dk1"/>
              </a:buClr>
              <a:buSzPts val="1800"/>
              <a:buChar char="•"/>
              <a:defRPr sz="1800"/>
            </a:lvl9pPr>
          </a:lstStyle>
          <a:p/>
        </p:txBody>
      </p:sp>
      <p:sp>
        <p:nvSpPr>
          <p:cNvPr id="54" name="Google Shape;54;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5" name="Google Shape;55;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6" name="Google Shape;56;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7" name="Shape 57"/>
        <p:cNvGrpSpPr/>
        <p:nvPr/>
      </p:nvGrpSpPr>
      <p:grpSpPr>
        <a:xfrm>
          <a:off x="0" y="0"/>
          <a:ext cx="0" cy="0"/>
          <a:chOff x="0" y="0"/>
          <a:chExt cx="0" cy="0"/>
        </a:xfrm>
      </p:grpSpPr>
      <p:sp>
        <p:nvSpPr>
          <p:cNvPr id="58" name="Google Shape;58;p1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rtl="0" algn="ctr">
              <a:lnSpc>
                <a:spcPct val="100000"/>
              </a:lnSpc>
              <a:spcBef>
                <a:spcPts val="0"/>
              </a:spcBef>
              <a:spcAft>
                <a:spcPts val="0"/>
              </a:spcAft>
              <a:buClr>
                <a:schemeClr val="dk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59" name="Google Shape;59;p1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rtl="0" algn="l">
              <a:lnSpc>
                <a:spcPct val="100000"/>
              </a:lnSpc>
              <a:spcBef>
                <a:spcPts val="360"/>
              </a:spcBef>
              <a:spcAft>
                <a:spcPts val="0"/>
              </a:spcAft>
              <a:buClr>
                <a:schemeClr val="dk1"/>
              </a:buClr>
              <a:buSzPts val="1800"/>
              <a:buChar char="•"/>
              <a:defRPr/>
            </a:lvl1pPr>
            <a:lvl2pPr indent="-342900" lvl="1" marL="914400" rtl="0" algn="l">
              <a:lnSpc>
                <a:spcPct val="100000"/>
              </a:lnSpc>
              <a:spcBef>
                <a:spcPts val="360"/>
              </a:spcBef>
              <a:spcAft>
                <a:spcPts val="0"/>
              </a:spcAft>
              <a:buClr>
                <a:schemeClr val="dk1"/>
              </a:buClr>
              <a:buSzPts val="1800"/>
              <a:buChar char="–"/>
              <a:defRPr/>
            </a:lvl2pPr>
            <a:lvl3pPr indent="-342900" lvl="2" marL="1371600" rtl="0" algn="l">
              <a:lnSpc>
                <a:spcPct val="100000"/>
              </a:lnSpc>
              <a:spcBef>
                <a:spcPts val="360"/>
              </a:spcBef>
              <a:spcAft>
                <a:spcPts val="0"/>
              </a:spcAft>
              <a:buClr>
                <a:schemeClr val="dk1"/>
              </a:buClr>
              <a:buSzPts val="1800"/>
              <a:buChar char="•"/>
              <a:defRPr/>
            </a:lvl3pPr>
            <a:lvl4pPr indent="-342900" lvl="3" marL="1828800" rtl="0" algn="l">
              <a:lnSpc>
                <a:spcPct val="100000"/>
              </a:lnSpc>
              <a:spcBef>
                <a:spcPts val="360"/>
              </a:spcBef>
              <a:spcAft>
                <a:spcPts val="0"/>
              </a:spcAft>
              <a:buClr>
                <a:schemeClr val="dk1"/>
              </a:buClr>
              <a:buSzPts val="1800"/>
              <a:buChar char="–"/>
              <a:defRPr/>
            </a:lvl4pPr>
            <a:lvl5pPr indent="-342900" lvl="4" marL="2286000" rtl="0" algn="l">
              <a:lnSpc>
                <a:spcPct val="100000"/>
              </a:lnSpc>
              <a:spcBef>
                <a:spcPts val="360"/>
              </a:spcBef>
              <a:spcAft>
                <a:spcPts val="0"/>
              </a:spcAft>
              <a:buClr>
                <a:schemeClr val="dk1"/>
              </a:buClr>
              <a:buSzPts val="1800"/>
              <a:buChar char="»"/>
              <a:defRPr/>
            </a:lvl5pPr>
            <a:lvl6pPr indent="-342900" lvl="5" marL="2743200" rtl="0" algn="l">
              <a:lnSpc>
                <a:spcPct val="100000"/>
              </a:lnSpc>
              <a:spcBef>
                <a:spcPts val="360"/>
              </a:spcBef>
              <a:spcAft>
                <a:spcPts val="0"/>
              </a:spcAft>
              <a:buClr>
                <a:schemeClr val="dk1"/>
              </a:buClr>
              <a:buSzPts val="1800"/>
              <a:buChar char="•"/>
              <a:defRPr/>
            </a:lvl6pPr>
            <a:lvl7pPr indent="-342900" lvl="6" marL="3200400" rtl="0" algn="l">
              <a:lnSpc>
                <a:spcPct val="100000"/>
              </a:lnSpc>
              <a:spcBef>
                <a:spcPts val="360"/>
              </a:spcBef>
              <a:spcAft>
                <a:spcPts val="0"/>
              </a:spcAft>
              <a:buClr>
                <a:schemeClr val="dk1"/>
              </a:buClr>
              <a:buSzPts val="1800"/>
              <a:buChar char="•"/>
              <a:defRPr/>
            </a:lvl7pPr>
            <a:lvl8pPr indent="-342900" lvl="7" marL="3657600" rtl="0" algn="l">
              <a:lnSpc>
                <a:spcPct val="100000"/>
              </a:lnSpc>
              <a:spcBef>
                <a:spcPts val="360"/>
              </a:spcBef>
              <a:spcAft>
                <a:spcPts val="0"/>
              </a:spcAft>
              <a:buClr>
                <a:schemeClr val="dk1"/>
              </a:buClr>
              <a:buSzPts val="1800"/>
              <a:buChar char="•"/>
              <a:defRPr/>
            </a:lvl8pPr>
            <a:lvl9pPr indent="-342900" lvl="8" marL="4114800" rtl="0" algn="l">
              <a:lnSpc>
                <a:spcPct val="100000"/>
              </a:lnSpc>
              <a:spcBef>
                <a:spcPts val="360"/>
              </a:spcBef>
              <a:spcAft>
                <a:spcPts val="0"/>
              </a:spcAft>
              <a:buClr>
                <a:schemeClr val="dk1"/>
              </a:buClr>
              <a:buSzPts val="1800"/>
              <a:buChar char="•"/>
              <a:defRPr/>
            </a:lvl9pPr>
          </a:lstStyle>
          <a:p/>
        </p:txBody>
      </p:sp>
      <p:sp>
        <p:nvSpPr>
          <p:cNvPr id="60" name="Google Shape;60;p1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1" name="Google Shape;61;p1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lnSpc>
                <a:spcPct val="100000"/>
              </a:lnSpc>
              <a:spcBef>
                <a:spcPts val="0"/>
              </a:spcBef>
              <a:spcAft>
                <a:spcPts val="0"/>
              </a:spcAft>
              <a:buSzPts val="14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62" name="Google Shape;62;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sp>
        <p:nvSpPr>
          <p:cNvPr id="68" name="Google Shape;68;p16"/>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69" name="Google Shape;69;p16"/>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0" name="Google Shape;70;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 name="Shape 71"/>
        <p:cNvGrpSpPr/>
        <p:nvPr/>
      </p:nvGrpSpPr>
      <p:grpSpPr>
        <a:xfrm>
          <a:off x="0" y="0"/>
          <a:ext cx="0" cy="0"/>
          <a:chOff x="0" y="0"/>
          <a:chExt cx="0" cy="0"/>
        </a:xfrm>
      </p:grpSpPr>
      <p:sp>
        <p:nvSpPr>
          <p:cNvPr id="72" name="Google Shape;72;p17"/>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73" name="Google Shape;7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4" name="Shape 74"/>
        <p:cNvGrpSpPr/>
        <p:nvPr/>
      </p:nvGrpSpPr>
      <p:grpSpPr>
        <a:xfrm>
          <a:off x="0" y="0"/>
          <a:ext cx="0" cy="0"/>
          <a:chOff x="0" y="0"/>
          <a:chExt cx="0" cy="0"/>
        </a:xfrm>
      </p:grpSpPr>
      <p:sp>
        <p:nvSpPr>
          <p:cNvPr id="75" name="Google Shape;75;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 name="Google Shape;76;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77" name="Google Shape;77;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8" name="Shape 78"/>
        <p:cNvGrpSpPr/>
        <p:nvPr/>
      </p:nvGrpSpPr>
      <p:grpSpPr>
        <a:xfrm>
          <a:off x="0" y="0"/>
          <a:ext cx="0" cy="0"/>
          <a:chOff x="0" y="0"/>
          <a:chExt cx="0" cy="0"/>
        </a:xfrm>
      </p:grpSpPr>
      <p:sp>
        <p:nvSpPr>
          <p:cNvPr id="79" name="Google Shape;79;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1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1" name="Google Shape;81;p1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2" name="Google Shape;82;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3" name="Shape 83"/>
        <p:cNvGrpSpPr/>
        <p:nvPr/>
      </p:nvGrpSpPr>
      <p:grpSpPr>
        <a:xfrm>
          <a:off x="0" y="0"/>
          <a:ext cx="0" cy="0"/>
          <a:chOff x="0" y="0"/>
          <a:chExt cx="0" cy="0"/>
        </a:xfrm>
      </p:grpSpPr>
      <p:sp>
        <p:nvSpPr>
          <p:cNvPr id="84" name="Google Shape;84;p2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6" name="Shape 86"/>
        <p:cNvGrpSpPr/>
        <p:nvPr/>
      </p:nvGrpSpPr>
      <p:grpSpPr>
        <a:xfrm>
          <a:off x="0" y="0"/>
          <a:ext cx="0" cy="0"/>
          <a:chOff x="0" y="0"/>
          <a:chExt cx="0" cy="0"/>
        </a:xfrm>
      </p:grpSpPr>
      <p:sp>
        <p:nvSpPr>
          <p:cNvPr id="87" name="Google Shape;87;p21"/>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88" name="Google Shape;88;p21"/>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9" name="Google Shape;8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0" name="Shape 90"/>
        <p:cNvGrpSpPr/>
        <p:nvPr/>
      </p:nvGrpSpPr>
      <p:grpSpPr>
        <a:xfrm>
          <a:off x="0" y="0"/>
          <a:ext cx="0" cy="0"/>
          <a:chOff x="0" y="0"/>
          <a:chExt cx="0" cy="0"/>
        </a:xfrm>
      </p:grpSpPr>
      <p:sp>
        <p:nvSpPr>
          <p:cNvPr id="91" name="Google Shape;91;p22"/>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92" name="Google Shape;9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3" name="Shape 93"/>
        <p:cNvGrpSpPr/>
        <p:nvPr/>
      </p:nvGrpSpPr>
      <p:grpSpPr>
        <a:xfrm>
          <a:off x="0" y="0"/>
          <a:ext cx="0" cy="0"/>
          <a:chOff x="0" y="0"/>
          <a:chExt cx="0" cy="0"/>
        </a:xfrm>
      </p:grpSpPr>
      <p:sp>
        <p:nvSpPr>
          <p:cNvPr id="94" name="Google Shape;94;p2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96" name="Google Shape;96;p2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97" name="Google Shape;97;p23"/>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8" name="Google Shape;98;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sp>
        <p:nvSpPr>
          <p:cNvPr id="100" name="Google Shape;100;p24"/>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101" name="Google Shape;101;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2" name="Shape 102"/>
        <p:cNvGrpSpPr/>
        <p:nvPr/>
      </p:nvGrpSpPr>
      <p:grpSpPr>
        <a:xfrm>
          <a:off x="0" y="0"/>
          <a:ext cx="0" cy="0"/>
          <a:chOff x="0" y="0"/>
          <a:chExt cx="0" cy="0"/>
        </a:xfrm>
      </p:grpSpPr>
      <p:sp>
        <p:nvSpPr>
          <p:cNvPr id="103" name="Google Shape;103;p2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104" name="Google Shape;104;p25"/>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105" name="Google Shape;105;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
        <p:nvSpPr>
          <p:cNvPr id="107" name="Google Shape;107;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2" Type="http://schemas.openxmlformats.org/officeDocument/2006/relationships/theme" Target="../theme/theme3.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2CC"/>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57DADA"/>
        </a:solidFill>
      </p:bgPr>
    </p:bg>
    <p:spTree>
      <p:nvGrpSpPr>
        <p:cNvPr id="63" name="Shape 63"/>
        <p:cNvGrpSpPr/>
        <p:nvPr/>
      </p:nvGrpSpPr>
      <p:grpSpPr>
        <a:xfrm>
          <a:off x="0" y="0"/>
          <a:ext cx="0" cy="0"/>
          <a:chOff x="0" y="0"/>
          <a:chExt cx="0" cy="0"/>
        </a:xfrm>
      </p:grpSpPr>
      <p:sp>
        <p:nvSpPr>
          <p:cNvPr id="64" name="Google Shape;64;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5" name="Google Shape;65;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66" name="Google Shape;6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2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17.jpg"/><Relationship Id="rId5"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hyperlink" Target="https://www.ceopeducation.co.uk/parents/" TargetMode="External"/><Relationship Id="rId4" Type="http://schemas.openxmlformats.org/officeDocument/2006/relationships/hyperlink" Target="https://www.ceop.police.uk/Safety-Centre/" TargetMode="External"/><Relationship Id="rId5" Type="http://schemas.openxmlformats.org/officeDocument/2006/relationships/image" Target="../media/image22.jpg"/><Relationship Id="rId6"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hyperlink" Target="https://amble-first.eschools.co.uk/web" TargetMode="Externa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4.gif"/><Relationship Id="rId4" Type="http://schemas.openxmlformats.org/officeDocument/2006/relationships/image" Target="../media/image23.gi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7"/>
          <p:cNvPicPr preferRelativeResize="0"/>
          <p:nvPr/>
        </p:nvPicPr>
        <p:blipFill>
          <a:blip r:embed="rId3">
            <a:alphaModFix/>
          </a:blip>
          <a:stretch>
            <a:fillRect/>
          </a:stretch>
        </p:blipFill>
        <p:spPr>
          <a:xfrm>
            <a:off x="3241600" y="1221748"/>
            <a:ext cx="2323570" cy="2600175"/>
          </a:xfrm>
          <a:prstGeom prst="rect">
            <a:avLst/>
          </a:prstGeom>
          <a:noFill/>
          <a:ln>
            <a:noFill/>
          </a:ln>
        </p:spPr>
      </p:pic>
      <p:sp>
        <p:nvSpPr>
          <p:cNvPr id="113" name="Google Shape;113;p27"/>
          <p:cNvSpPr/>
          <p:nvPr/>
        </p:nvSpPr>
        <p:spPr>
          <a:xfrm>
            <a:off x="268000" y="230475"/>
            <a:ext cx="8577900" cy="745200"/>
          </a:xfrm>
          <a:prstGeom prst="frame">
            <a:avLst>
              <a:gd fmla="val 12500" name="adj1"/>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3000">
                <a:solidFill>
                  <a:srgbClr val="0000FF"/>
                </a:solidFill>
                <a:latin typeface="Comic Sans MS"/>
                <a:ea typeface="Comic Sans MS"/>
                <a:cs typeface="Comic Sans MS"/>
                <a:sym typeface="Comic Sans MS"/>
              </a:rPr>
              <a:t>Respect</a:t>
            </a:r>
            <a:r>
              <a:rPr lang="en-GB" sz="3000">
                <a:latin typeface="Comic Sans MS"/>
                <a:ea typeface="Comic Sans MS"/>
                <a:cs typeface="Comic Sans MS"/>
                <a:sym typeface="Comic Sans MS"/>
              </a:rPr>
              <a:t>		</a:t>
            </a:r>
            <a:r>
              <a:rPr b="1" lang="en-GB" sz="3000">
                <a:solidFill>
                  <a:srgbClr val="FF0000"/>
                </a:solidFill>
                <a:latin typeface="Comic Sans MS"/>
                <a:ea typeface="Comic Sans MS"/>
                <a:cs typeface="Comic Sans MS"/>
                <a:sym typeface="Comic Sans MS"/>
              </a:rPr>
              <a:t>Happiness</a:t>
            </a:r>
            <a:r>
              <a:rPr lang="en-GB" sz="3000">
                <a:latin typeface="Comic Sans MS"/>
                <a:ea typeface="Comic Sans MS"/>
                <a:cs typeface="Comic Sans MS"/>
                <a:sym typeface="Comic Sans MS"/>
              </a:rPr>
              <a:t>			</a:t>
            </a:r>
            <a:r>
              <a:rPr b="1" lang="en-GB" sz="3000">
                <a:solidFill>
                  <a:srgbClr val="04D904"/>
                </a:solidFill>
                <a:latin typeface="Comic Sans MS"/>
                <a:ea typeface="Comic Sans MS"/>
                <a:cs typeface="Comic Sans MS"/>
                <a:sym typeface="Comic Sans MS"/>
              </a:rPr>
              <a:t>Growth</a:t>
            </a:r>
            <a:endParaRPr b="1" sz="3000">
              <a:solidFill>
                <a:srgbClr val="04D904"/>
              </a:solidFill>
              <a:latin typeface="Comic Sans MS"/>
              <a:ea typeface="Comic Sans MS"/>
              <a:cs typeface="Comic Sans MS"/>
              <a:sym typeface="Comic Sans MS"/>
            </a:endParaRPr>
          </a:p>
        </p:txBody>
      </p:sp>
      <p:sp>
        <p:nvSpPr>
          <p:cNvPr id="114" name="Google Shape;114;p27"/>
          <p:cNvSpPr/>
          <p:nvPr/>
        </p:nvSpPr>
        <p:spPr>
          <a:xfrm>
            <a:off x="283050" y="4068000"/>
            <a:ext cx="8577900" cy="745200"/>
          </a:xfrm>
          <a:prstGeom prst="frame">
            <a:avLst>
              <a:gd fmla="val 12500" name="adj1"/>
            </a:avLst>
          </a:prstGeom>
          <a:solidFill>
            <a:srgbClr val="FFD96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i="1" lang="en-GB" sz="3200">
                <a:solidFill>
                  <a:schemeClr val="dk1"/>
                </a:solidFill>
                <a:latin typeface="Comic Sans MS"/>
                <a:ea typeface="Comic Sans MS"/>
                <a:cs typeface="Comic Sans MS"/>
                <a:sym typeface="Comic Sans MS"/>
              </a:rPr>
              <a:t>Lower Key Stage 2 2026-27</a:t>
            </a:r>
            <a:endParaRPr i="1" sz="2900">
              <a:latin typeface="Comic Sans MS"/>
              <a:ea typeface="Comic Sans MS"/>
              <a:cs typeface="Comic Sans MS"/>
              <a:sym typeface="Comic Sans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8"/>
          <p:cNvSpPr txBox="1"/>
          <p:nvPr>
            <p:ph type="title"/>
          </p:nvPr>
        </p:nvSpPr>
        <p:spPr>
          <a:xfrm>
            <a:off x="761793" y="219839"/>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2400" u="sng">
                <a:latin typeface="Comic Sans MS"/>
                <a:ea typeface="Comic Sans MS"/>
                <a:cs typeface="Comic Sans MS"/>
                <a:sym typeface="Comic Sans MS"/>
              </a:rPr>
              <a:t>T</a:t>
            </a:r>
            <a:r>
              <a:rPr lang="en-GB" sz="2400" u="sng">
                <a:latin typeface="Comic Sans MS"/>
                <a:ea typeface="Comic Sans MS"/>
                <a:cs typeface="Comic Sans MS"/>
                <a:sym typeface="Comic Sans MS"/>
              </a:rPr>
              <a:t>eachers</a:t>
            </a:r>
            <a:endParaRPr sz="2400" u="sng">
              <a:latin typeface="Comic Sans MS"/>
              <a:ea typeface="Comic Sans MS"/>
              <a:cs typeface="Comic Sans MS"/>
              <a:sym typeface="Comic Sans MS"/>
            </a:endParaRPr>
          </a:p>
          <a:p>
            <a:pPr indent="0" lvl="0" marL="0" rtl="0" algn="l">
              <a:spcBef>
                <a:spcPts val="0"/>
              </a:spcBef>
              <a:spcAft>
                <a:spcPts val="0"/>
              </a:spcAft>
              <a:buSzPts val="990"/>
              <a:buNone/>
            </a:pPr>
            <a:r>
              <a:t/>
            </a:r>
            <a:endParaRPr sz="2400" u="sng">
              <a:latin typeface="Comic Sans MS"/>
              <a:ea typeface="Comic Sans MS"/>
              <a:cs typeface="Comic Sans MS"/>
              <a:sym typeface="Comic Sans MS"/>
            </a:endParaRPr>
          </a:p>
          <a:p>
            <a:pPr indent="0" lvl="0" marL="0" rtl="0" algn="l">
              <a:spcBef>
                <a:spcPts val="0"/>
              </a:spcBef>
              <a:spcAft>
                <a:spcPts val="0"/>
              </a:spcAft>
              <a:buSzPts val="990"/>
              <a:buNone/>
            </a:pPr>
            <a:r>
              <a:rPr lang="en-GB" sz="2400" u="sng">
                <a:latin typeface="Comic Sans MS"/>
                <a:ea typeface="Comic Sans MS"/>
                <a:cs typeface="Comic Sans MS"/>
                <a:sym typeface="Comic Sans MS"/>
              </a:rPr>
              <a:t>Year 3:</a:t>
            </a:r>
            <a:endParaRPr sz="2400" u="sng">
              <a:latin typeface="Comic Sans MS"/>
              <a:ea typeface="Comic Sans MS"/>
              <a:cs typeface="Comic Sans MS"/>
              <a:sym typeface="Comic Sans MS"/>
            </a:endParaRPr>
          </a:p>
          <a:p>
            <a:pPr indent="0" lvl="0" marL="0" rtl="0" algn="l">
              <a:lnSpc>
                <a:spcPct val="115000"/>
              </a:lnSpc>
              <a:spcBef>
                <a:spcPts val="0"/>
              </a:spcBef>
              <a:spcAft>
                <a:spcPts val="0"/>
              </a:spcAft>
              <a:buSzPts val="1100"/>
              <a:buNone/>
            </a:pPr>
            <a:r>
              <a:rPr lang="en-GB" sz="2400">
                <a:latin typeface="Comic Sans MS"/>
                <a:ea typeface="Comic Sans MS"/>
                <a:cs typeface="Comic Sans MS"/>
                <a:sym typeface="Comic Sans MS"/>
              </a:rPr>
              <a:t>Miss Bowden (autumn term)</a:t>
            </a:r>
            <a:endParaRPr sz="2400">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GB" sz="2400">
                <a:latin typeface="Comic Sans MS"/>
                <a:ea typeface="Comic Sans MS"/>
                <a:cs typeface="Comic Sans MS"/>
                <a:sym typeface="Comic Sans MS"/>
              </a:rPr>
              <a:t>Mrs Balding (spring / summer terms)</a:t>
            </a:r>
            <a:endParaRPr sz="2400">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GB" sz="2400" u="sng">
                <a:latin typeface="Comic Sans MS"/>
                <a:ea typeface="Comic Sans MS"/>
                <a:cs typeface="Comic Sans MS"/>
                <a:sym typeface="Comic Sans MS"/>
              </a:rPr>
              <a:t>Year 4:</a:t>
            </a:r>
            <a:br>
              <a:rPr lang="en-GB" sz="2400">
                <a:latin typeface="Comic Sans MS"/>
                <a:ea typeface="Comic Sans MS"/>
                <a:cs typeface="Comic Sans MS"/>
                <a:sym typeface="Comic Sans MS"/>
              </a:rPr>
            </a:br>
            <a:r>
              <a:rPr lang="en-GB" sz="2400">
                <a:latin typeface="Comic Sans MS"/>
                <a:ea typeface="Comic Sans MS"/>
                <a:cs typeface="Comic Sans MS"/>
                <a:sym typeface="Comic Sans MS"/>
              </a:rPr>
              <a:t>Mrs Metcalfe</a:t>
            </a:r>
            <a:endParaRPr sz="2400">
              <a:latin typeface="Comic Sans MS"/>
              <a:ea typeface="Comic Sans MS"/>
              <a:cs typeface="Comic Sans MS"/>
              <a:sym typeface="Comic Sans MS"/>
            </a:endParaRPr>
          </a:p>
          <a:p>
            <a:pPr indent="0" lvl="0" marL="0" rtl="0" algn="l">
              <a:lnSpc>
                <a:spcPct val="115000"/>
              </a:lnSpc>
              <a:spcBef>
                <a:spcPts val="1200"/>
              </a:spcBef>
              <a:spcAft>
                <a:spcPts val="0"/>
              </a:spcAft>
              <a:buSzPts val="1100"/>
              <a:buNone/>
            </a:pPr>
            <a:r>
              <a:rPr lang="en-GB" sz="2400">
                <a:latin typeface="Comic Sans MS"/>
                <a:ea typeface="Comic Sans MS"/>
                <a:cs typeface="Comic Sans MS"/>
                <a:sym typeface="Comic Sans MS"/>
              </a:rPr>
              <a:t>Supported by Mrs Durham and Mrs Oman</a:t>
            </a:r>
            <a:endParaRPr sz="2400">
              <a:latin typeface="Comic Sans MS"/>
              <a:ea typeface="Comic Sans MS"/>
              <a:cs typeface="Comic Sans MS"/>
              <a:sym typeface="Comic Sans MS"/>
            </a:endParaRPr>
          </a:p>
          <a:p>
            <a:pPr indent="0" lvl="0" marL="0" rtl="0" algn="l">
              <a:spcBef>
                <a:spcPts val="1200"/>
              </a:spcBef>
              <a:spcAft>
                <a:spcPts val="0"/>
              </a:spcAft>
              <a:buSzPts val="990"/>
              <a:buNone/>
            </a:pPr>
            <a:br>
              <a:rPr lang="en-GB" sz="2400">
                <a:latin typeface="Comic Sans MS"/>
                <a:ea typeface="Comic Sans MS"/>
                <a:cs typeface="Comic Sans MS"/>
                <a:sym typeface="Comic Sans MS"/>
              </a:rPr>
            </a:br>
            <a:endParaRPr sz="2400">
              <a:latin typeface="Comic Sans MS"/>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9"/>
          <p:cNvSpPr txBox="1"/>
          <p:nvPr>
            <p:ph type="title"/>
          </p:nvPr>
        </p:nvSpPr>
        <p:spPr>
          <a:xfrm>
            <a:off x="355050" y="445038"/>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Communication</a:t>
            </a:r>
            <a:endParaRPr b="1" sz="3020" u="sng">
              <a:latin typeface="Comic Sans MS"/>
              <a:ea typeface="Comic Sans MS"/>
              <a:cs typeface="Comic Sans MS"/>
              <a:sym typeface="Comic Sans MS"/>
            </a:endParaRPr>
          </a:p>
        </p:txBody>
      </p:sp>
      <p:sp>
        <p:nvSpPr>
          <p:cNvPr id="125" name="Google Shape;125;p29"/>
          <p:cNvSpPr txBox="1"/>
          <p:nvPr/>
        </p:nvSpPr>
        <p:spPr>
          <a:xfrm>
            <a:off x="311700" y="1447225"/>
            <a:ext cx="8607300" cy="357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latin typeface="Comic Sans MS"/>
                <a:ea typeface="Comic Sans MS"/>
                <a:cs typeface="Comic Sans MS"/>
                <a:sym typeface="Comic Sans MS"/>
              </a:rPr>
              <a:t>If you have a concern and would like to speak to your child’s class teacher you can pass on a message via a member of staff on the door in the morning, contact us via the school office or we will be on the yard at the end of the day.</a:t>
            </a:r>
            <a:endParaRPr sz="2000">
              <a:latin typeface="Comic Sans MS"/>
              <a:ea typeface="Comic Sans MS"/>
              <a:cs typeface="Comic Sans MS"/>
              <a:sym typeface="Comic Sans MS"/>
            </a:endParaRPr>
          </a:p>
          <a:p>
            <a:pPr indent="0" lvl="0" marL="0" rtl="0" algn="l">
              <a:spcBef>
                <a:spcPts val="0"/>
              </a:spcBef>
              <a:spcAft>
                <a:spcPts val="0"/>
              </a:spcAft>
              <a:buNone/>
            </a:pPr>
            <a:r>
              <a:t/>
            </a:r>
            <a:endParaRPr sz="2000">
              <a:latin typeface="Comic Sans MS"/>
              <a:ea typeface="Comic Sans MS"/>
              <a:cs typeface="Comic Sans MS"/>
              <a:sym typeface="Comic Sans MS"/>
            </a:endParaRPr>
          </a:p>
          <a:p>
            <a:pPr indent="0" lvl="0" marL="0" rtl="0" algn="l">
              <a:spcBef>
                <a:spcPts val="0"/>
              </a:spcBef>
              <a:spcAft>
                <a:spcPts val="0"/>
              </a:spcAft>
              <a:buNone/>
            </a:pPr>
            <a:r>
              <a:rPr lang="en-GB" sz="2000">
                <a:latin typeface="Comic Sans MS"/>
                <a:ea typeface="Comic Sans MS"/>
                <a:cs typeface="Comic Sans MS"/>
                <a:sym typeface="Comic Sans MS"/>
              </a:rPr>
              <a:t>Our next parents’ evening appointments will be the week commencing </a:t>
            </a:r>
            <a:r>
              <a:rPr lang="en-GB" sz="2000" u="sng">
                <a:latin typeface="Comic Sans MS"/>
                <a:ea typeface="Comic Sans MS"/>
                <a:cs typeface="Comic Sans MS"/>
                <a:sym typeface="Comic Sans MS"/>
              </a:rPr>
              <a:t>Monday 12th October</a:t>
            </a:r>
            <a:r>
              <a:rPr lang="en-GB" sz="2000">
                <a:latin typeface="Comic Sans MS"/>
                <a:ea typeface="Comic Sans MS"/>
                <a:cs typeface="Comic Sans MS"/>
                <a:sym typeface="Comic Sans MS"/>
              </a:rPr>
              <a:t>.  This will be a chance for you to hear about how your child has settled in this term.</a:t>
            </a:r>
            <a:endParaRPr sz="2000">
              <a:latin typeface="Comic Sans MS"/>
              <a:ea typeface="Comic Sans MS"/>
              <a:cs typeface="Comic Sans MS"/>
              <a:sym typeface="Comic Sans MS"/>
            </a:endParaRPr>
          </a:p>
          <a:p>
            <a:pPr indent="0" lvl="0" marL="0" rtl="0" algn="l">
              <a:spcBef>
                <a:spcPts val="0"/>
              </a:spcBef>
              <a:spcAft>
                <a:spcPts val="0"/>
              </a:spcAft>
              <a:buNone/>
            </a:pPr>
            <a:r>
              <a:t/>
            </a:r>
            <a:endParaRPr sz="2000">
              <a:latin typeface="Comic Sans MS"/>
              <a:ea typeface="Comic Sans MS"/>
              <a:cs typeface="Comic Sans MS"/>
              <a:sym typeface="Comic Sans MS"/>
            </a:endParaRPr>
          </a:p>
          <a:p>
            <a:pPr indent="0" lvl="0" marL="0" rtl="0" algn="l">
              <a:spcBef>
                <a:spcPts val="0"/>
              </a:spcBef>
              <a:spcAft>
                <a:spcPts val="0"/>
              </a:spcAft>
              <a:buNone/>
            </a:pPr>
            <a:r>
              <a:rPr lang="en-GB" sz="2000">
                <a:latin typeface="Comic Sans MS"/>
                <a:ea typeface="Comic Sans MS"/>
                <a:cs typeface="Comic Sans MS"/>
                <a:sym typeface="Comic Sans MS"/>
              </a:rPr>
              <a:t>We have our school Facebook newsfeed on our school website. We use this to share information and photographs of your child’s learning.</a:t>
            </a:r>
            <a:endParaRPr sz="2000">
              <a:latin typeface="Comic Sans MS"/>
              <a:ea typeface="Comic Sans MS"/>
              <a:cs typeface="Comic Sans MS"/>
              <a:sym typeface="Comic Sans MS"/>
            </a:endParaRPr>
          </a:p>
        </p:txBody>
      </p:sp>
      <p:pic>
        <p:nvPicPr>
          <p:cNvPr id="126" name="Google Shape;126;p29"/>
          <p:cNvPicPr preferRelativeResize="0"/>
          <p:nvPr/>
        </p:nvPicPr>
        <p:blipFill>
          <a:blip r:embed="rId3">
            <a:alphaModFix/>
          </a:blip>
          <a:stretch>
            <a:fillRect/>
          </a:stretch>
        </p:blipFill>
        <p:spPr>
          <a:xfrm flipH="1">
            <a:off x="7633150" y="0"/>
            <a:ext cx="1510849" cy="1157025"/>
          </a:xfrm>
          <a:prstGeom prst="rect">
            <a:avLst/>
          </a:prstGeom>
          <a:noFill/>
          <a:ln>
            <a:noFill/>
          </a:ln>
        </p:spPr>
      </p:pic>
      <p:pic>
        <p:nvPicPr>
          <p:cNvPr id="127" name="Google Shape;127;p29"/>
          <p:cNvPicPr preferRelativeResize="0"/>
          <p:nvPr/>
        </p:nvPicPr>
        <p:blipFill>
          <a:blip r:embed="rId4">
            <a:alphaModFix/>
          </a:blip>
          <a:stretch>
            <a:fillRect/>
          </a:stretch>
        </p:blipFill>
        <p:spPr>
          <a:xfrm>
            <a:off x="0" y="-1"/>
            <a:ext cx="1510840" cy="1447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30"/>
          <p:cNvSpPr txBox="1"/>
          <p:nvPr>
            <p:ph idx="1" type="body"/>
          </p:nvPr>
        </p:nvSpPr>
        <p:spPr>
          <a:xfrm>
            <a:off x="225502" y="108668"/>
            <a:ext cx="5998800" cy="6051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GB" sz="2400" u="sng">
                <a:solidFill>
                  <a:srgbClr val="000000"/>
                </a:solidFill>
              </a:rPr>
              <a:t>Walking home and mobile phones</a:t>
            </a:r>
            <a:endParaRPr b="1" sz="2400" u="sng">
              <a:solidFill>
                <a:srgbClr val="000000"/>
              </a:solidFill>
            </a:endParaRPr>
          </a:p>
        </p:txBody>
      </p:sp>
      <p:pic>
        <p:nvPicPr>
          <p:cNvPr id="133" name="Google Shape;133;p30"/>
          <p:cNvPicPr preferRelativeResize="0"/>
          <p:nvPr/>
        </p:nvPicPr>
        <p:blipFill>
          <a:blip r:embed="rId3">
            <a:alphaModFix/>
          </a:blip>
          <a:stretch>
            <a:fillRect/>
          </a:stretch>
        </p:blipFill>
        <p:spPr>
          <a:xfrm>
            <a:off x="367635" y="713775"/>
            <a:ext cx="3078748" cy="2953825"/>
          </a:xfrm>
          <a:prstGeom prst="rect">
            <a:avLst/>
          </a:prstGeom>
          <a:noFill/>
          <a:ln>
            <a:noFill/>
          </a:ln>
        </p:spPr>
      </p:pic>
      <p:sp>
        <p:nvSpPr>
          <p:cNvPr id="134" name="Google Shape;134;p30"/>
          <p:cNvSpPr txBox="1"/>
          <p:nvPr/>
        </p:nvSpPr>
        <p:spPr>
          <a:xfrm flipH="1" rot="-391">
            <a:off x="3679964" y="714075"/>
            <a:ext cx="5268600" cy="424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400"/>
              <a:t>🚶🏼‍♂️‍➡️In Year 4 pupils can develop their independence by walking home with your permission - there is a form for you to sign in the school office if you would like your child to walk home.</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GB" sz="2400"/>
              <a:t>📱 They may bring a mobile phone into school but it is turned off and  handed in as they come into school, stored in the office and returned as they leave for home.</a:t>
            </a: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Responsibilities</a:t>
            </a:r>
            <a:endParaRPr b="1" sz="3020" u="sng">
              <a:latin typeface="Comic Sans MS"/>
              <a:ea typeface="Comic Sans MS"/>
              <a:cs typeface="Comic Sans MS"/>
              <a:sym typeface="Comic Sans MS"/>
            </a:endParaRPr>
          </a:p>
        </p:txBody>
      </p:sp>
      <p:sp>
        <p:nvSpPr>
          <p:cNvPr id="140" name="Google Shape;140;p31"/>
          <p:cNvSpPr txBox="1"/>
          <p:nvPr/>
        </p:nvSpPr>
        <p:spPr>
          <a:xfrm>
            <a:off x="938275" y="1447225"/>
            <a:ext cx="73185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latin typeface="Comic Sans MS"/>
                <a:ea typeface="Comic Sans MS"/>
                <a:cs typeface="Comic Sans MS"/>
                <a:sym typeface="Comic Sans MS"/>
              </a:rPr>
              <a:t>Children are expected to organise their own belongings in the morning and remember to bring reading books into the classroom everyday.  Please help them by encouraging them with this responsibility at home.  </a:t>
            </a:r>
            <a:endParaRPr sz="2000">
              <a:latin typeface="Comic Sans MS"/>
              <a:ea typeface="Comic Sans MS"/>
              <a:cs typeface="Comic Sans MS"/>
              <a:sym typeface="Comic Sans MS"/>
            </a:endParaRPr>
          </a:p>
          <a:p>
            <a:pPr indent="0" lvl="0" marL="0" rtl="0" algn="l">
              <a:spcBef>
                <a:spcPts val="0"/>
              </a:spcBef>
              <a:spcAft>
                <a:spcPts val="0"/>
              </a:spcAft>
              <a:buNone/>
            </a:pPr>
            <a:r>
              <a:t/>
            </a:r>
            <a:endParaRPr sz="2000">
              <a:latin typeface="Comic Sans MS"/>
              <a:ea typeface="Comic Sans MS"/>
              <a:cs typeface="Comic Sans MS"/>
              <a:sym typeface="Comic Sans MS"/>
            </a:endParaRPr>
          </a:p>
          <a:p>
            <a:pPr indent="0" lvl="0" marL="0" rtl="0" algn="l">
              <a:spcBef>
                <a:spcPts val="0"/>
              </a:spcBef>
              <a:spcAft>
                <a:spcPts val="0"/>
              </a:spcAft>
              <a:buNone/>
            </a:pPr>
            <a:r>
              <a:rPr lang="en-GB" sz="2000">
                <a:latin typeface="Comic Sans MS"/>
                <a:ea typeface="Comic Sans MS"/>
                <a:cs typeface="Comic Sans MS"/>
                <a:sym typeface="Comic Sans MS"/>
              </a:rPr>
              <a:t>We give children responsibilities in the classroom such as register monitor, organising resources etc to help children become more independent.  We have elected our half termly team RRS - ready, respectful, safe. </a:t>
            </a:r>
            <a:endParaRPr sz="2000">
              <a:latin typeface="Comic Sans MS"/>
              <a:ea typeface="Comic Sans MS"/>
              <a:cs typeface="Comic Sans MS"/>
              <a:sym typeface="Comic Sans MS"/>
            </a:endParaRPr>
          </a:p>
          <a:p>
            <a:pPr indent="0" lvl="0" marL="0" rtl="0" algn="l">
              <a:spcBef>
                <a:spcPts val="0"/>
              </a:spcBef>
              <a:spcAft>
                <a:spcPts val="0"/>
              </a:spcAft>
              <a:buNone/>
            </a:pPr>
            <a:r>
              <a:t/>
            </a:r>
            <a:endParaRPr sz="2000">
              <a:latin typeface="Comic Sans MS"/>
              <a:ea typeface="Comic Sans MS"/>
              <a:cs typeface="Comic Sans MS"/>
              <a:sym typeface="Comic Sans MS"/>
            </a:endParaRPr>
          </a:p>
        </p:txBody>
      </p:sp>
      <p:pic>
        <p:nvPicPr>
          <p:cNvPr id="141" name="Google Shape;141;p31"/>
          <p:cNvPicPr preferRelativeResize="0"/>
          <p:nvPr/>
        </p:nvPicPr>
        <p:blipFill>
          <a:blip r:embed="rId3">
            <a:alphaModFix/>
          </a:blip>
          <a:stretch>
            <a:fillRect/>
          </a:stretch>
        </p:blipFill>
        <p:spPr>
          <a:xfrm>
            <a:off x="165299" y="176749"/>
            <a:ext cx="1346175" cy="1346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Reminders</a:t>
            </a:r>
            <a:endParaRPr b="1" sz="3020" u="sng">
              <a:latin typeface="Comic Sans MS"/>
              <a:ea typeface="Comic Sans MS"/>
              <a:cs typeface="Comic Sans MS"/>
              <a:sym typeface="Comic Sans MS"/>
            </a:endParaRPr>
          </a:p>
        </p:txBody>
      </p:sp>
      <p:sp>
        <p:nvSpPr>
          <p:cNvPr id="147" name="Google Shape;147;p32"/>
          <p:cNvSpPr txBox="1"/>
          <p:nvPr/>
        </p:nvSpPr>
        <p:spPr>
          <a:xfrm>
            <a:off x="0" y="841500"/>
            <a:ext cx="9144000" cy="4302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b="1" lang="en-GB" sz="1800">
                <a:solidFill>
                  <a:schemeClr val="dk1"/>
                </a:solidFill>
                <a:latin typeface="Comic Sans MS"/>
                <a:ea typeface="Comic Sans MS"/>
                <a:cs typeface="Comic Sans MS"/>
                <a:sym typeface="Comic Sans MS"/>
              </a:rPr>
              <a:t>Belongings &amp; Uniform</a:t>
            </a:r>
            <a:endParaRPr b="1" sz="1800">
              <a:solidFill>
                <a:schemeClr val="dk1"/>
              </a:solidFill>
              <a:latin typeface="Comic Sans MS"/>
              <a:ea typeface="Comic Sans MS"/>
              <a:cs typeface="Comic Sans MS"/>
              <a:sym typeface="Comic Sans MS"/>
            </a:endParaRPr>
          </a:p>
          <a:p>
            <a:pPr indent="-342900" lvl="0" marL="457200" rtl="0" algn="l">
              <a:lnSpc>
                <a:spcPct val="115000"/>
              </a:lnSpc>
              <a:spcBef>
                <a:spcPts val="120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Bring a coat daily; hats and gloves will be needed soon.</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Label all uniform and belongings.</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Bring a named water bottle (water only, refillable in school).</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No earrings. Plastic retainers can be worn if piercings are new.</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Only small bags (e.g. book bags) due to cloakroom space.</a:t>
            </a:r>
            <a:br>
              <a:rPr lang="en-GB" sz="1800">
                <a:solidFill>
                  <a:schemeClr val="dk1"/>
                </a:solidFill>
                <a:latin typeface="Comic Sans MS"/>
                <a:ea typeface="Comic Sans MS"/>
                <a:cs typeface="Comic Sans MS"/>
                <a:sym typeface="Comic Sans MS"/>
              </a:rPr>
            </a:br>
            <a:endParaRPr sz="1800">
              <a:solidFill>
                <a:schemeClr val="dk1"/>
              </a:solidFill>
              <a:latin typeface="Comic Sans MS"/>
              <a:ea typeface="Comic Sans MS"/>
              <a:cs typeface="Comic Sans MS"/>
              <a:sym typeface="Comic Sans MS"/>
            </a:endParaRPr>
          </a:p>
          <a:p>
            <a:pPr indent="-342900" lvl="0" marL="457200" rtl="0" algn="l">
              <a:lnSpc>
                <a:spcPct val="115000"/>
              </a:lnSpc>
              <a:spcBef>
                <a:spcPts val="0"/>
              </a:spcBef>
              <a:spcAft>
                <a:spcPts val="0"/>
              </a:spcAft>
              <a:buClr>
                <a:schemeClr val="dk1"/>
              </a:buClr>
              <a:buSzPts val="1800"/>
              <a:buFont typeface="Comic Sans MS"/>
              <a:buChar char="●"/>
            </a:pPr>
            <a:r>
              <a:rPr lang="en-GB" sz="1800">
                <a:solidFill>
                  <a:schemeClr val="dk1"/>
                </a:solidFill>
                <a:latin typeface="Comic Sans MS"/>
                <a:ea typeface="Comic Sans MS"/>
                <a:cs typeface="Comic Sans MS"/>
                <a:sym typeface="Comic Sans MS"/>
              </a:rPr>
              <a:t>Any medication must go to the school office—children should not carry it</a:t>
            </a:r>
            <a:endParaRPr sz="1800">
              <a:latin typeface="Comic Sans MS"/>
              <a:ea typeface="Comic Sans MS"/>
              <a:cs typeface="Comic Sans MS"/>
              <a:sym typeface="Comic Sans MS"/>
            </a:endParaRPr>
          </a:p>
        </p:txBody>
      </p:sp>
      <p:pic>
        <p:nvPicPr>
          <p:cNvPr id="148" name="Google Shape;148;p32"/>
          <p:cNvPicPr preferRelativeResize="0"/>
          <p:nvPr/>
        </p:nvPicPr>
        <p:blipFill>
          <a:blip r:embed="rId3">
            <a:alphaModFix/>
          </a:blip>
          <a:stretch>
            <a:fillRect/>
          </a:stretch>
        </p:blipFill>
        <p:spPr>
          <a:xfrm>
            <a:off x="6555675" y="156323"/>
            <a:ext cx="922350" cy="922350"/>
          </a:xfrm>
          <a:prstGeom prst="rect">
            <a:avLst/>
          </a:prstGeom>
          <a:noFill/>
          <a:ln>
            <a:noFill/>
          </a:ln>
        </p:spPr>
      </p:pic>
      <p:pic>
        <p:nvPicPr>
          <p:cNvPr id="149" name="Google Shape;149;p32"/>
          <p:cNvPicPr preferRelativeResize="0"/>
          <p:nvPr/>
        </p:nvPicPr>
        <p:blipFill>
          <a:blip r:embed="rId4">
            <a:alphaModFix/>
          </a:blip>
          <a:stretch>
            <a:fillRect/>
          </a:stretch>
        </p:blipFill>
        <p:spPr>
          <a:xfrm>
            <a:off x="8118125" y="89962"/>
            <a:ext cx="528801" cy="961450"/>
          </a:xfrm>
          <a:prstGeom prst="rect">
            <a:avLst/>
          </a:prstGeom>
          <a:noFill/>
          <a:ln>
            <a:noFill/>
          </a:ln>
        </p:spPr>
      </p:pic>
      <p:pic>
        <p:nvPicPr>
          <p:cNvPr id="150" name="Google Shape;150;p32" title="Autumn leaves selection vector image | Free SVG"/>
          <p:cNvPicPr preferRelativeResize="0"/>
          <p:nvPr/>
        </p:nvPicPr>
        <p:blipFill>
          <a:blip r:embed="rId5">
            <a:alphaModFix/>
          </a:blip>
          <a:stretch>
            <a:fillRect/>
          </a:stretch>
        </p:blipFill>
        <p:spPr>
          <a:xfrm>
            <a:off x="2071375" y="117225"/>
            <a:ext cx="961450" cy="9614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3"/>
          <p:cNvSpPr txBox="1"/>
          <p:nvPr>
            <p:ph type="title"/>
          </p:nvPr>
        </p:nvSpPr>
        <p:spPr>
          <a:xfrm>
            <a:off x="115500" y="173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Home learning</a:t>
            </a:r>
            <a:endParaRPr b="1" sz="3020" u="sng">
              <a:latin typeface="Comic Sans MS"/>
              <a:ea typeface="Comic Sans MS"/>
              <a:cs typeface="Comic Sans MS"/>
              <a:sym typeface="Comic Sans MS"/>
            </a:endParaRPr>
          </a:p>
        </p:txBody>
      </p:sp>
      <p:sp>
        <p:nvSpPr>
          <p:cNvPr id="156" name="Google Shape;156;p33"/>
          <p:cNvSpPr txBox="1"/>
          <p:nvPr/>
        </p:nvSpPr>
        <p:spPr>
          <a:xfrm>
            <a:off x="115500" y="846639"/>
            <a:ext cx="32907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Comic Sans MS"/>
                <a:ea typeface="Comic Sans MS"/>
                <a:cs typeface="Comic Sans MS"/>
                <a:sym typeface="Comic Sans MS"/>
              </a:rPr>
              <a:t>Home learning is the same as last year.</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Each half term, your child will receive a letter, outline a project that they should complete. This does not normally need handing in until the last week of term.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The project is </a:t>
            </a:r>
            <a:r>
              <a:rPr b="1" lang="en-GB" sz="1800" u="sng">
                <a:latin typeface="Comic Sans MS"/>
                <a:ea typeface="Comic Sans MS"/>
                <a:cs typeface="Comic Sans MS"/>
                <a:sym typeface="Comic Sans MS"/>
              </a:rPr>
              <a:t>additional</a:t>
            </a:r>
            <a:r>
              <a:rPr lang="en-GB" sz="1800">
                <a:latin typeface="Comic Sans MS"/>
                <a:ea typeface="Comic Sans MS"/>
                <a:cs typeface="Comic Sans MS"/>
                <a:sym typeface="Comic Sans MS"/>
              </a:rPr>
              <a:t> to the weekly homework expectations.</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p:txBody>
      </p:sp>
      <p:sp>
        <p:nvSpPr>
          <p:cNvPr id="157" name="Google Shape;157;p33"/>
          <p:cNvSpPr txBox="1"/>
          <p:nvPr/>
        </p:nvSpPr>
        <p:spPr>
          <a:xfrm>
            <a:off x="5216300" y="1167275"/>
            <a:ext cx="3711000" cy="11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u="sng">
                <a:solidFill>
                  <a:schemeClr val="dk2"/>
                </a:solidFill>
                <a:latin typeface="Comic Sans MS"/>
                <a:ea typeface="Comic Sans MS"/>
                <a:cs typeface="Comic Sans MS"/>
                <a:sym typeface="Comic Sans MS"/>
              </a:rPr>
              <a:t>Year 3/4 Expectations</a:t>
            </a:r>
            <a:endParaRPr b="1" sz="1800" u="sng">
              <a:solidFill>
                <a:schemeClr val="dk2"/>
              </a:solidFill>
              <a:latin typeface="Comic Sans MS"/>
              <a:ea typeface="Comic Sans MS"/>
              <a:cs typeface="Comic Sans MS"/>
              <a:sym typeface="Comic Sans MS"/>
            </a:endParaRPr>
          </a:p>
        </p:txBody>
      </p:sp>
      <p:pic>
        <p:nvPicPr>
          <p:cNvPr id="158" name="Google Shape;158;p33"/>
          <p:cNvPicPr preferRelativeResize="0"/>
          <p:nvPr/>
        </p:nvPicPr>
        <p:blipFill rotWithShape="1">
          <a:blip r:embed="rId3">
            <a:alphaModFix/>
          </a:blip>
          <a:srcRect b="0" l="18174" r="0" t="0"/>
          <a:stretch/>
        </p:blipFill>
        <p:spPr>
          <a:xfrm>
            <a:off x="3712205" y="1664825"/>
            <a:ext cx="5325621" cy="1104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4"/>
          <p:cNvSpPr txBox="1"/>
          <p:nvPr>
            <p:ph type="title"/>
          </p:nvPr>
        </p:nvSpPr>
        <p:spPr>
          <a:xfrm>
            <a:off x="115500" y="173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Spellings</a:t>
            </a:r>
            <a:endParaRPr b="1" sz="3020" u="sng">
              <a:latin typeface="Comic Sans MS"/>
              <a:ea typeface="Comic Sans MS"/>
              <a:cs typeface="Comic Sans MS"/>
              <a:sym typeface="Comic Sans MS"/>
            </a:endParaRPr>
          </a:p>
        </p:txBody>
      </p:sp>
      <p:sp>
        <p:nvSpPr>
          <p:cNvPr id="164" name="Google Shape;164;p34"/>
          <p:cNvSpPr txBox="1"/>
          <p:nvPr/>
        </p:nvSpPr>
        <p:spPr>
          <a:xfrm>
            <a:off x="290100" y="275600"/>
            <a:ext cx="8853900" cy="461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Children will be given spellings to learn each week. These are based on our lower key stage 2 </a:t>
            </a:r>
            <a:r>
              <a:rPr lang="en-GB" sz="1800">
                <a:latin typeface="Comic Sans MS"/>
                <a:ea typeface="Comic Sans MS"/>
                <a:cs typeface="Comic Sans MS"/>
                <a:sym typeface="Comic Sans MS"/>
              </a:rPr>
              <a:t>curriculum</a:t>
            </a:r>
            <a:r>
              <a:rPr lang="en-GB" sz="1800">
                <a:latin typeface="Comic Sans MS"/>
                <a:ea typeface="Comic Sans MS"/>
                <a:cs typeface="Comic Sans MS"/>
                <a:sym typeface="Comic Sans MS"/>
              </a:rPr>
              <a:t>.  We encourage them to practice these as often as possible- a couple of minutes a day can make a big difference!</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b="1" lang="en-GB" sz="1800" u="sng">
                <a:latin typeface="Comic Sans MS"/>
                <a:ea typeface="Comic Sans MS"/>
                <a:cs typeface="Comic Sans MS"/>
                <a:sym typeface="Comic Sans MS"/>
              </a:rPr>
              <a:t>Top tips for spelling!</a:t>
            </a:r>
            <a:endParaRPr b="1" sz="1800" u="sng">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Highlight any “special friends”    p  l  </a:t>
            </a:r>
            <a:r>
              <a:rPr lang="en-GB" sz="1800">
                <a:highlight>
                  <a:srgbClr val="00FF00"/>
                </a:highlight>
                <a:latin typeface="Comic Sans MS"/>
                <a:ea typeface="Comic Sans MS"/>
                <a:cs typeface="Comic Sans MS"/>
                <a:sym typeface="Comic Sans MS"/>
              </a:rPr>
              <a:t> ay</a:t>
            </a:r>
            <a:endParaRPr sz="1800">
              <a:highlight>
                <a:srgbClr val="00FF00"/>
              </a:highlight>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Fred Talk the sounds                  p  l   </a:t>
            </a:r>
            <a:r>
              <a:rPr lang="en-GB" sz="1800" u="sng">
                <a:latin typeface="Comic Sans MS"/>
                <a:ea typeface="Comic Sans MS"/>
                <a:cs typeface="Comic Sans MS"/>
                <a:sym typeface="Comic Sans MS"/>
              </a:rPr>
              <a:t>ay</a:t>
            </a:r>
            <a:endParaRPr sz="1800" u="sng">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Write out the word</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Look, say, cover, write, check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p:txBody>
      </p:sp>
      <p:pic>
        <p:nvPicPr>
          <p:cNvPr id="165" name="Google Shape;165;p34"/>
          <p:cNvPicPr preferRelativeResize="0"/>
          <p:nvPr/>
        </p:nvPicPr>
        <p:blipFill>
          <a:blip r:embed="rId3">
            <a:alphaModFix/>
          </a:blip>
          <a:stretch>
            <a:fillRect/>
          </a:stretch>
        </p:blipFill>
        <p:spPr>
          <a:xfrm>
            <a:off x="-2" y="23097"/>
            <a:ext cx="1464550" cy="873076"/>
          </a:xfrm>
          <a:prstGeom prst="rect">
            <a:avLst/>
          </a:prstGeom>
          <a:noFill/>
          <a:ln>
            <a:noFill/>
          </a:ln>
        </p:spPr>
      </p:pic>
      <p:pic>
        <p:nvPicPr>
          <p:cNvPr id="166" name="Google Shape;166;p34"/>
          <p:cNvPicPr preferRelativeResize="0"/>
          <p:nvPr/>
        </p:nvPicPr>
        <p:blipFill>
          <a:blip r:embed="rId4">
            <a:alphaModFix/>
          </a:blip>
          <a:stretch>
            <a:fillRect/>
          </a:stretch>
        </p:blipFill>
        <p:spPr>
          <a:xfrm>
            <a:off x="6992943" y="2057253"/>
            <a:ext cx="2055220" cy="2866849"/>
          </a:xfrm>
          <a:prstGeom prst="rect">
            <a:avLst/>
          </a:prstGeom>
          <a:noFill/>
          <a:ln>
            <a:noFill/>
          </a:ln>
        </p:spPr>
      </p:pic>
      <p:pic>
        <p:nvPicPr>
          <p:cNvPr id="167" name="Google Shape;167;p34"/>
          <p:cNvPicPr preferRelativeResize="0"/>
          <p:nvPr/>
        </p:nvPicPr>
        <p:blipFill>
          <a:blip r:embed="rId5">
            <a:alphaModFix/>
          </a:blip>
          <a:stretch>
            <a:fillRect/>
          </a:stretch>
        </p:blipFill>
        <p:spPr>
          <a:xfrm>
            <a:off x="4139675" y="3216100"/>
            <a:ext cx="2763750" cy="170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5"/>
          <p:cNvSpPr txBox="1"/>
          <p:nvPr>
            <p:ph type="title"/>
          </p:nvPr>
        </p:nvSpPr>
        <p:spPr>
          <a:xfrm>
            <a:off x="115500" y="1732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Homework: Reading</a:t>
            </a:r>
            <a:endParaRPr b="1" sz="3020" u="sng">
              <a:latin typeface="Comic Sans MS"/>
              <a:ea typeface="Comic Sans MS"/>
              <a:cs typeface="Comic Sans MS"/>
              <a:sym typeface="Comic Sans MS"/>
            </a:endParaRPr>
          </a:p>
        </p:txBody>
      </p:sp>
      <p:sp>
        <p:nvSpPr>
          <p:cNvPr id="173" name="Google Shape;173;p35"/>
          <p:cNvSpPr txBox="1"/>
          <p:nvPr/>
        </p:nvSpPr>
        <p:spPr>
          <a:xfrm>
            <a:off x="145050" y="745983"/>
            <a:ext cx="8853900" cy="4648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a:solidFill>
                  <a:schemeClr val="dk1"/>
                </a:solidFill>
                <a:latin typeface="Verdana"/>
                <a:ea typeface="Verdana"/>
                <a:cs typeface="Verdana"/>
                <a:sym typeface="Verdana"/>
              </a:rPr>
              <a:t>“Reading helps children build essential language skills, grow their imagination, and succeed in school”</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a:solidFill>
                <a:schemeClr val="dk1"/>
              </a:solidFill>
              <a:latin typeface="Verdana"/>
              <a:ea typeface="Verdana"/>
              <a:cs typeface="Verdana"/>
              <a:sym typeface="Verdana"/>
            </a:endParaRPr>
          </a:p>
          <a:p>
            <a:pPr indent="0" lvl="0" marL="0" rtl="0" algn="l">
              <a:spcBef>
                <a:spcPts val="0"/>
              </a:spcBef>
              <a:spcAft>
                <a:spcPts val="0"/>
              </a:spcAft>
              <a:buNone/>
            </a:pPr>
            <a:r>
              <a:rPr b="1" lang="en-GB" sz="1600">
                <a:latin typeface="Comic Sans MS"/>
                <a:ea typeface="Comic Sans MS"/>
                <a:cs typeface="Comic Sans MS"/>
                <a:sym typeface="Comic Sans MS"/>
              </a:rPr>
              <a:t>📚 </a:t>
            </a:r>
            <a:r>
              <a:rPr b="1" lang="en-GB" sz="1600">
                <a:latin typeface="Comic Sans MS"/>
                <a:ea typeface="Comic Sans MS"/>
                <a:cs typeface="Comic Sans MS"/>
                <a:sym typeface="Comic Sans MS"/>
              </a:rPr>
              <a:t>Reading books: </a:t>
            </a:r>
            <a:r>
              <a:rPr lang="en-GB" sz="1600">
                <a:latin typeface="Comic Sans MS"/>
                <a:ea typeface="Comic Sans MS"/>
                <a:cs typeface="Comic Sans MS"/>
                <a:sym typeface="Comic Sans MS"/>
              </a:rPr>
              <a:t>children will bring home two books</a:t>
            </a:r>
            <a:r>
              <a:rPr lang="en-GB" sz="1600">
                <a:latin typeface="Comic Sans MS"/>
                <a:ea typeface="Comic Sans MS"/>
                <a:cs typeface="Comic Sans MS"/>
                <a:sym typeface="Comic Sans MS"/>
              </a:rPr>
              <a:t> at the start of the year</a:t>
            </a:r>
            <a:r>
              <a:rPr lang="en-GB" sz="1600">
                <a:latin typeface="Comic Sans MS"/>
                <a:ea typeface="Comic Sans MS"/>
                <a:cs typeface="Comic Sans MS"/>
                <a:sym typeface="Comic Sans MS"/>
              </a:rPr>
              <a:t>.  One will be matched to their reading ability and the other will be a book of their choice from the library. </a:t>
            </a:r>
            <a:endParaRPr sz="1600" strike="sngStrike">
              <a:latin typeface="Comic Sans MS"/>
              <a:ea typeface="Comic Sans MS"/>
              <a:cs typeface="Comic Sans MS"/>
              <a:sym typeface="Comic Sans MS"/>
            </a:endParaRPr>
          </a:p>
          <a:p>
            <a:pPr indent="0" lvl="0" marL="0" rtl="0" algn="l">
              <a:spcBef>
                <a:spcPts val="0"/>
              </a:spcBef>
              <a:spcAft>
                <a:spcPts val="0"/>
              </a:spcAft>
              <a:buNone/>
            </a:pPr>
            <a:r>
              <a:rPr lang="en-GB">
                <a:solidFill>
                  <a:schemeClr val="dk1"/>
                </a:solidFill>
                <a:latin typeface="Verdana"/>
                <a:ea typeface="Verdana"/>
                <a:cs typeface="Verdana"/>
                <a:sym typeface="Verdana"/>
              </a:rPr>
              <a:t>In </a:t>
            </a:r>
            <a:r>
              <a:rPr b="1" lang="en-GB">
                <a:solidFill>
                  <a:schemeClr val="dk1"/>
                </a:solidFill>
                <a:latin typeface="Verdana"/>
                <a:ea typeface="Verdana"/>
                <a:cs typeface="Verdana"/>
                <a:sym typeface="Verdana"/>
              </a:rPr>
              <a:t>an ideal week </a:t>
            </a:r>
            <a:r>
              <a:rPr lang="en-GB">
                <a:solidFill>
                  <a:schemeClr val="dk1"/>
                </a:solidFill>
                <a:latin typeface="Verdana"/>
                <a:ea typeface="Verdana"/>
                <a:cs typeface="Verdana"/>
                <a:sym typeface="Verdana"/>
              </a:rPr>
              <a:t>we would like every child to read aloud at home a </a:t>
            </a:r>
            <a:r>
              <a:rPr b="1" lang="en-GB">
                <a:solidFill>
                  <a:schemeClr val="dk1"/>
                </a:solidFill>
                <a:latin typeface="Verdana"/>
                <a:ea typeface="Verdana"/>
                <a:cs typeface="Verdana"/>
                <a:sym typeface="Verdana"/>
              </a:rPr>
              <a:t>minimum of 4 times</a:t>
            </a:r>
            <a:r>
              <a:rPr lang="en-GB">
                <a:solidFill>
                  <a:schemeClr val="dk1"/>
                </a:solidFill>
                <a:latin typeface="Verdana"/>
                <a:ea typeface="Verdana"/>
                <a:cs typeface="Verdana"/>
                <a:sym typeface="Verdana"/>
              </a:rPr>
              <a:t> and record this in their home/school reading records.  We would also like the book and record returned every day 😊 Reading records are regularly checked in school and link to the new reading challenge.</a:t>
            </a:r>
            <a:endParaRPr>
              <a:solidFill>
                <a:schemeClr val="dk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rPr lang="en-GB">
                <a:solidFill>
                  <a:schemeClr val="dk1"/>
                </a:solidFill>
                <a:latin typeface="Verdana"/>
                <a:ea typeface="Verdana"/>
                <a:cs typeface="Verdana"/>
                <a:sym typeface="Verdana"/>
              </a:rPr>
              <a:t>When you listen to your child read please talk to them about what they have read - can they tell you what has happened or predict what might come next?  This will help their comprehension skills.</a:t>
            </a:r>
            <a:endParaRPr sz="700">
              <a:solidFill>
                <a:schemeClr val="dk1"/>
              </a:solidFill>
              <a:latin typeface="Verdana"/>
              <a:ea typeface="Verdana"/>
              <a:cs typeface="Verdana"/>
              <a:sym typeface="Verdana"/>
            </a:endParaRPr>
          </a:p>
          <a:p>
            <a:pPr indent="0" lvl="0" marL="0" rtl="0" algn="l">
              <a:spcBef>
                <a:spcPts val="0"/>
              </a:spcBef>
              <a:spcAft>
                <a:spcPts val="0"/>
              </a:spcAft>
              <a:buNone/>
            </a:pPr>
            <a:r>
              <a:rPr lang="en-GB">
                <a:solidFill>
                  <a:schemeClr val="dk1"/>
                </a:solidFill>
                <a:latin typeface="Verdana"/>
                <a:ea typeface="Verdana"/>
                <a:cs typeface="Verdana"/>
                <a:sym typeface="Verdana"/>
              </a:rPr>
              <a:t>Your child is encouraged to independently change their reading book when it is finished - this might be every day or once a week depending on the length of the book!</a:t>
            </a:r>
            <a:endParaRPr>
              <a:solidFill>
                <a:schemeClr val="dk1"/>
              </a:solidFill>
              <a:latin typeface="Verdana"/>
              <a:ea typeface="Verdana"/>
              <a:cs typeface="Verdana"/>
              <a:sym typeface="Verdana"/>
            </a:endParaRPr>
          </a:p>
          <a:p>
            <a:pPr indent="0" lvl="0" marL="0" rtl="0" algn="l">
              <a:spcBef>
                <a:spcPts val="0"/>
              </a:spcBef>
              <a:spcAft>
                <a:spcPts val="0"/>
              </a:spcAft>
              <a:buNone/>
            </a:pPr>
            <a:r>
              <a:t/>
            </a:r>
            <a:endParaRPr>
              <a:solidFill>
                <a:schemeClr val="dk1"/>
              </a:solidFill>
              <a:latin typeface="Verdana"/>
              <a:ea typeface="Verdana"/>
              <a:cs typeface="Verdana"/>
              <a:sym typeface="Verdana"/>
            </a:endParaRPr>
          </a:p>
          <a:p>
            <a:pPr indent="0" lvl="0" marL="0" rtl="0" algn="l">
              <a:spcBef>
                <a:spcPts val="0"/>
              </a:spcBef>
              <a:spcAft>
                <a:spcPts val="0"/>
              </a:spcAft>
              <a:buNone/>
            </a:pPr>
            <a:r>
              <a:rPr b="1" lang="en-GB">
                <a:solidFill>
                  <a:schemeClr val="dk1"/>
                </a:solidFill>
                <a:latin typeface="Verdana"/>
                <a:ea typeface="Verdana"/>
                <a:cs typeface="Verdana"/>
                <a:sym typeface="Verdana"/>
              </a:rPr>
              <a:t>📖 Library books:</a:t>
            </a:r>
            <a:r>
              <a:rPr lang="en-GB">
                <a:solidFill>
                  <a:schemeClr val="dk1"/>
                </a:solidFill>
                <a:latin typeface="Verdana"/>
                <a:ea typeface="Verdana"/>
                <a:cs typeface="Verdana"/>
                <a:sym typeface="Verdana"/>
              </a:rPr>
              <a:t> The children are asked to share these at home with you and their wider family before returning them.  Once their library book is returned a new one can be selected.  Year 3 usually </a:t>
            </a:r>
            <a:r>
              <a:rPr b="1" lang="en-GB">
                <a:solidFill>
                  <a:schemeClr val="dk1"/>
                </a:solidFill>
                <a:latin typeface="Verdana"/>
                <a:ea typeface="Verdana"/>
                <a:cs typeface="Verdana"/>
                <a:sym typeface="Verdana"/>
              </a:rPr>
              <a:t>visit</a:t>
            </a:r>
            <a:r>
              <a:rPr lang="en-GB">
                <a:solidFill>
                  <a:schemeClr val="dk1"/>
                </a:solidFill>
                <a:latin typeface="Verdana"/>
                <a:ea typeface="Verdana"/>
                <a:cs typeface="Verdana"/>
                <a:sym typeface="Verdana"/>
              </a:rPr>
              <a:t> the </a:t>
            </a:r>
            <a:r>
              <a:rPr b="1" lang="en-GB">
                <a:solidFill>
                  <a:schemeClr val="dk1"/>
                </a:solidFill>
                <a:latin typeface="Verdana"/>
                <a:ea typeface="Verdana"/>
                <a:cs typeface="Verdana"/>
                <a:sym typeface="Verdana"/>
              </a:rPr>
              <a:t>school library every Friday. </a:t>
            </a:r>
            <a:r>
              <a:rPr lang="en-GB">
                <a:solidFill>
                  <a:schemeClr val="dk1"/>
                </a:solidFill>
                <a:latin typeface="Verdana"/>
                <a:ea typeface="Verdana"/>
                <a:cs typeface="Verdana"/>
                <a:sym typeface="Verdana"/>
              </a:rPr>
              <a:t>Year 4 on </a:t>
            </a:r>
            <a:r>
              <a:rPr b="1" lang="en-GB">
                <a:solidFill>
                  <a:schemeClr val="dk1"/>
                </a:solidFill>
                <a:latin typeface="Verdana"/>
                <a:ea typeface="Verdana"/>
                <a:cs typeface="Verdana"/>
                <a:sym typeface="Verdana"/>
              </a:rPr>
              <a:t>Wednesdays. </a:t>
            </a:r>
            <a:endParaRPr sz="1600" strike="sngStrike">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p:txBody>
      </p:sp>
      <p:pic>
        <p:nvPicPr>
          <p:cNvPr id="174" name="Google Shape;174;p35"/>
          <p:cNvPicPr preferRelativeResize="0"/>
          <p:nvPr/>
        </p:nvPicPr>
        <p:blipFill>
          <a:blip r:embed="rId3">
            <a:alphaModFix/>
          </a:blip>
          <a:stretch>
            <a:fillRect/>
          </a:stretch>
        </p:blipFill>
        <p:spPr>
          <a:xfrm>
            <a:off x="6994300" y="34026"/>
            <a:ext cx="2081375" cy="759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6"/>
          <p:cNvSpPr txBox="1"/>
          <p:nvPr>
            <p:ph type="title"/>
          </p:nvPr>
        </p:nvSpPr>
        <p:spPr>
          <a:xfrm>
            <a:off x="311700" y="867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Times Tables</a:t>
            </a:r>
            <a:endParaRPr b="1" sz="3020" u="sng">
              <a:latin typeface="Comic Sans MS"/>
              <a:ea typeface="Comic Sans MS"/>
              <a:cs typeface="Comic Sans MS"/>
              <a:sym typeface="Comic Sans MS"/>
            </a:endParaRPr>
          </a:p>
        </p:txBody>
      </p:sp>
      <p:sp>
        <p:nvSpPr>
          <p:cNvPr id="180" name="Google Shape;180;p36"/>
          <p:cNvSpPr txBox="1"/>
          <p:nvPr/>
        </p:nvSpPr>
        <p:spPr>
          <a:xfrm>
            <a:off x="150000" y="1407675"/>
            <a:ext cx="8804400" cy="3600000"/>
          </a:xfrm>
          <a:prstGeom prst="rect">
            <a:avLst/>
          </a:prstGeom>
          <a:noFill/>
          <a:ln>
            <a:noFill/>
          </a:ln>
        </p:spPr>
        <p:txBody>
          <a:bodyPr anchorCtr="0" anchor="t" bIns="91425" lIns="91425" spcFirstLastPara="1" rIns="91425" wrap="square" tIns="91425">
            <a:spAutoFit/>
          </a:bodyPr>
          <a:lstStyle/>
          <a:p>
            <a:pPr indent="0" lvl="0" marL="177800" rtl="0" algn="l">
              <a:lnSpc>
                <a:spcPct val="115000"/>
              </a:lnSpc>
              <a:spcBef>
                <a:spcPts val="0"/>
              </a:spcBef>
              <a:spcAft>
                <a:spcPts val="0"/>
              </a:spcAft>
              <a:buNone/>
            </a:pPr>
            <a:r>
              <a:rPr lang="en-GB" sz="1800">
                <a:solidFill>
                  <a:srgbClr val="181717"/>
                </a:solidFill>
                <a:latin typeface="Comic Sans MS"/>
                <a:ea typeface="Comic Sans MS"/>
                <a:cs typeface="Comic Sans MS"/>
                <a:sym typeface="Comic Sans MS"/>
              </a:rPr>
              <a:t>In Year 4 the children </a:t>
            </a:r>
            <a:r>
              <a:rPr lang="en-GB" sz="1800">
                <a:solidFill>
                  <a:srgbClr val="181717"/>
                </a:solidFill>
                <a:latin typeface="Comic Sans MS"/>
                <a:ea typeface="Comic Sans MS"/>
                <a:cs typeface="Comic Sans MS"/>
                <a:sym typeface="Comic Sans MS"/>
              </a:rPr>
              <a:t>will take part in the Multiplication Check. This involves a 25 question timed assessment in June.</a:t>
            </a:r>
            <a:endParaRPr sz="1800">
              <a:solidFill>
                <a:srgbClr val="181717"/>
              </a:solidFill>
              <a:latin typeface="Comic Sans MS"/>
              <a:ea typeface="Comic Sans MS"/>
              <a:cs typeface="Comic Sans MS"/>
              <a:sym typeface="Comic Sans MS"/>
            </a:endParaRPr>
          </a:p>
          <a:p>
            <a:pPr indent="0" lvl="0" marL="177800" rtl="0" algn="l">
              <a:lnSpc>
                <a:spcPct val="115000"/>
              </a:lnSpc>
              <a:spcBef>
                <a:spcPts val="0"/>
              </a:spcBef>
              <a:spcAft>
                <a:spcPts val="0"/>
              </a:spcAft>
              <a:buNone/>
            </a:pPr>
            <a:r>
              <a:t/>
            </a:r>
            <a:endParaRPr sz="1800">
              <a:solidFill>
                <a:srgbClr val="181717"/>
              </a:solidFill>
              <a:latin typeface="Comic Sans MS"/>
              <a:ea typeface="Comic Sans MS"/>
              <a:cs typeface="Comic Sans MS"/>
              <a:sym typeface="Comic Sans MS"/>
            </a:endParaRPr>
          </a:p>
          <a:p>
            <a:pPr indent="0" lvl="0" marL="177800" rtl="0" algn="l">
              <a:lnSpc>
                <a:spcPct val="115000"/>
              </a:lnSpc>
              <a:spcBef>
                <a:spcPts val="0"/>
              </a:spcBef>
              <a:spcAft>
                <a:spcPts val="0"/>
              </a:spcAft>
              <a:buNone/>
            </a:pPr>
            <a:r>
              <a:rPr lang="en-GB" sz="1800">
                <a:solidFill>
                  <a:srgbClr val="181717"/>
                </a:solidFill>
                <a:latin typeface="Comic Sans MS"/>
                <a:ea typeface="Comic Sans MS"/>
                <a:cs typeface="Comic Sans MS"/>
                <a:sym typeface="Comic Sans MS"/>
              </a:rPr>
              <a:t>Please support your child during Year 3 and Year 4 with their times tables. This includes regularly logging on to and playing TTRS.</a:t>
            </a:r>
            <a:endParaRPr sz="1800">
              <a:solidFill>
                <a:srgbClr val="181717"/>
              </a:solidFill>
              <a:latin typeface="Comic Sans MS"/>
              <a:ea typeface="Comic Sans MS"/>
              <a:cs typeface="Comic Sans MS"/>
              <a:sym typeface="Comic Sans MS"/>
            </a:endParaRPr>
          </a:p>
          <a:p>
            <a:pPr indent="0" lvl="0" marL="177800" rtl="0" algn="l">
              <a:lnSpc>
                <a:spcPct val="115000"/>
              </a:lnSpc>
              <a:spcBef>
                <a:spcPts val="0"/>
              </a:spcBef>
              <a:spcAft>
                <a:spcPts val="0"/>
              </a:spcAft>
              <a:buNone/>
            </a:pPr>
            <a:r>
              <a:t/>
            </a:r>
            <a:endParaRPr sz="1800" u="sng">
              <a:solidFill>
                <a:srgbClr val="181717"/>
              </a:solidFill>
              <a:latin typeface="Comic Sans MS"/>
              <a:ea typeface="Comic Sans MS"/>
              <a:cs typeface="Comic Sans MS"/>
              <a:sym typeface="Comic Sans MS"/>
            </a:endParaRPr>
          </a:p>
          <a:p>
            <a:pPr indent="0" lvl="0" marL="177800" rtl="0" algn="l">
              <a:lnSpc>
                <a:spcPct val="115000"/>
              </a:lnSpc>
              <a:spcBef>
                <a:spcPts val="0"/>
              </a:spcBef>
              <a:spcAft>
                <a:spcPts val="0"/>
              </a:spcAft>
              <a:buNone/>
            </a:pPr>
            <a:r>
              <a:rPr lang="en-GB" sz="1800">
                <a:solidFill>
                  <a:srgbClr val="181717"/>
                </a:solidFill>
                <a:latin typeface="Comic Sans MS"/>
                <a:ea typeface="Comic Sans MS"/>
                <a:cs typeface="Comic Sans MS"/>
                <a:sym typeface="Comic Sans MS"/>
              </a:rPr>
              <a:t>We will have opportunities to report on your child's progress throughout the year at parents evenings and in their end of year report.  </a:t>
            </a:r>
            <a:endParaRPr sz="1800">
              <a:solidFill>
                <a:srgbClr val="181717"/>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t/>
            </a:r>
            <a:endParaRPr sz="1800">
              <a:solidFill>
                <a:srgbClr val="181717"/>
              </a:solidFill>
              <a:latin typeface="Comic Sans MS"/>
              <a:ea typeface="Comic Sans MS"/>
              <a:cs typeface="Comic Sans MS"/>
              <a:sym typeface="Comic Sans MS"/>
            </a:endParaRPr>
          </a:p>
          <a:p>
            <a:pPr indent="0" lvl="0" marL="177800" rtl="0" algn="l">
              <a:lnSpc>
                <a:spcPct val="115000"/>
              </a:lnSpc>
              <a:spcBef>
                <a:spcPts val="0"/>
              </a:spcBef>
              <a:spcAft>
                <a:spcPts val="0"/>
              </a:spcAft>
              <a:buNone/>
            </a:pPr>
            <a:r>
              <a:t/>
            </a:r>
            <a:endParaRPr sz="1600">
              <a:solidFill>
                <a:srgbClr val="181717"/>
              </a:solidFill>
              <a:latin typeface="Comic Sans MS"/>
              <a:ea typeface="Comic Sans MS"/>
              <a:cs typeface="Comic Sans MS"/>
              <a:sym typeface="Comic Sans MS"/>
            </a:endParaRPr>
          </a:p>
          <a:p>
            <a:pPr indent="0" lvl="0" marL="177800" rtl="0" algn="l">
              <a:lnSpc>
                <a:spcPct val="115000"/>
              </a:lnSpc>
              <a:spcBef>
                <a:spcPts val="0"/>
              </a:spcBef>
              <a:spcAft>
                <a:spcPts val="0"/>
              </a:spcAft>
              <a:buNone/>
            </a:pPr>
            <a:r>
              <a:rPr lang="en-GB" sz="1600">
                <a:solidFill>
                  <a:srgbClr val="181717"/>
                </a:solidFill>
                <a:latin typeface="Comic Sans MS"/>
                <a:ea typeface="Comic Sans MS"/>
                <a:cs typeface="Comic Sans MS"/>
                <a:sym typeface="Comic Sans MS"/>
              </a:rPr>
              <a:t> </a:t>
            </a:r>
            <a:endParaRPr sz="1600">
              <a:solidFill>
                <a:srgbClr val="181717"/>
              </a:solidFill>
              <a:latin typeface="Comic Sans MS"/>
              <a:ea typeface="Comic Sans MS"/>
              <a:cs typeface="Comic Sans MS"/>
              <a:sym typeface="Comic Sans MS"/>
            </a:endParaRPr>
          </a:p>
        </p:txBody>
      </p:sp>
      <p:pic>
        <p:nvPicPr>
          <p:cNvPr id="181" name="Google Shape;181;p36"/>
          <p:cNvPicPr preferRelativeResize="0"/>
          <p:nvPr/>
        </p:nvPicPr>
        <p:blipFill>
          <a:blip r:embed="rId3">
            <a:alphaModFix/>
          </a:blip>
          <a:stretch>
            <a:fillRect/>
          </a:stretch>
        </p:blipFill>
        <p:spPr>
          <a:xfrm>
            <a:off x="1" y="0"/>
            <a:ext cx="1308825" cy="1307524"/>
          </a:xfrm>
          <a:prstGeom prst="rect">
            <a:avLst/>
          </a:prstGeom>
          <a:noFill/>
          <a:ln>
            <a:noFill/>
          </a:ln>
        </p:spPr>
      </p:pic>
      <p:pic>
        <p:nvPicPr>
          <p:cNvPr id="182" name="Google Shape;182;p36"/>
          <p:cNvPicPr preferRelativeResize="0"/>
          <p:nvPr/>
        </p:nvPicPr>
        <p:blipFill>
          <a:blip r:embed="rId3">
            <a:alphaModFix/>
          </a:blip>
          <a:stretch>
            <a:fillRect/>
          </a:stretch>
        </p:blipFill>
        <p:spPr>
          <a:xfrm>
            <a:off x="7835176" y="0"/>
            <a:ext cx="1308825" cy="13075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7"/>
          <p:cNvSpPr txBox="1"/>
          <p:nvPr>
            <p:ph type="title"/>
          </p:nvPr>
        </p:nvSpPr>
        <p:spPr>
          <a:xfrm>
            <a:off x="311700" y="274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Uniform/PE days</a:t>
            </a:r>
            <a:endParaRPr b="1" sz="3020" u="sng">
              <a:latin typeface="Comic Sans MS"/>
              <a:ea typeface="Comic Sans MS"/>
              <a:cs typeface="Comic Sans MS"/>
              <a:sym typeface="Comic Sans MS"/>
            </a:endParaRPr>
          </a:p>
        </p:txBody>
      </p:sp>
      <p:sp>
        <p:nvSpPr>
          <p:cNvPr id="188" name="Google Shape;188;p37"/>
          <p:cNvSpPr txBox="1"/>
          <p:nvPr/>
        </p:nvSpPr>
        <p:spPr>
          <a:xfrm>
            <a:off x="622675" y="847125"/>
            <a:ext cx="8299500" cy="384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Comic Sans MS"/>
                <a:ea typeface="Comic Sans MS"/>
                <a:cs typeface="Comic Sans MS"/>
                <a:sym typeface="Comic Sans MS"/>
              </a:rPr>
              <a:t>Our PE days this half term are:</a:t>
            </a:r>
            <a:endParaRPr sz="1800">
              <a:latin typeface="Comic Sans MS"/>
              <a:ea typeface="Comic Sans MS"/>
              <a:cs typeface="Comic Sans MS"/>
              <a:sym typeface="Comic Sans MS"/>
            </a:endParaRPr>
          </a:p>
          <a:p>
            <a:pPr indent="-342900" lvl="0" marL="457200" rtl="0" algn="l">
              <a:spcBef>
                <a:spcPts val="0"/>
              </a:spcBef>
              <a:spcAft>
                <a:spcPts val="0"/>
              </a:spcAft>
              <a:buSzPts val="1800"/>
              <a:buFont typeface="Comic Sans MS"/>
              <a:buChar char="●"/>
            </a:pPr>
            <a:r>
              <a:rPr lang="en-GB" sz="1800">
                <a:latin typeface="Comic Sans MS"/>
                <a:ea typeface="Comic Sans MS"/>
                <a:cs typeface="Comic Sans MS"/>
                <a:sym typeface="Comic Sans MS"/>
              </a:rPr>
              <a:t>Year 3: Monday and Wednesday </a:t>
            </a:r>
            <a:endParaRPr sz="1800">
              <a:latin typeface="Comic Sans MS"/>
              <a:ea typeface="Comic Sans MS"/>
              <a:cs typeface="Comic Sans MS"/>
              <a:sym typeface="Comic Sans MS"/>
            </a:endParaRPr>
          </a:p>
          <a:p>
            <a:pPr indent="-342900" lvl="0" marL="457200" rtl="0" algn="l">
              <a:spcBef>
                <a:spcPts val="0"/>
              </a:spcBef>
              <a:spcAft>
                <a:spcPts val="0"/>
              </a:spcAft>
              <a:buSzPts val="1800"/>
              <a:buFont typeface="Comic Sans MS"/>
              <a:buChar char="●"/>
            </a:pPr>
            <a:r>
              <a:rPr lang="en-GB" sz="1800">
                <a:latin typeface="Comic Sans MS"/>
                <a:ea typeface="Comic Sans MS"/>
                <a:cs typeface="Comic Sans MS"/>
                <a:sym typeface="Comic Sans MS"/>
              </a:rPr>
              <a:t>Year 4: Wednesday and Friday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lnSpc>
                <a:spcPct val="115000"/>
              </a:lnSpc>
              <a:spcBef>
                <a:spcPts val="0"/>
              </a:spcBef>
              <a:spcAft>
                <a:spcPts val="0"/>
              </a:spcAft>
              <a:buNone/>
            </a:pPr>
            <a:r>
              <a:rPr lang="en-GB" sz="1800">
                <a:solidFill>
                  <a:schemeClr val="dk1"/>
                </a:solidFill>
                <a:latin typeface="Comic Sans MS"/>
                <a:ea typeface="Comic Sans MS"/>
                <a:cs typeface="Comic Sans MS"/>
                <a:sym typeface="Comic Sans MS"/>
              </a:rPr>
              <a:t>PE days change from term to term depending if children are working with the coaches from NUFC. We will let you know when PE days change.</a:t>
            </a:r>
            <a:endParaRPr sz="18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GB" sz="1800">
                <a:solidFill>
                  <a:schemeClr val="dk1"/>
                </a:solidFill>
                <a:latin typeface="Comic Sans MS"/>
                <a:ea typeface="Comic Sans MS"/>
                <a:cs typeface="Comic Sans MS"/>
                <a:sym typeface="Comic Sans MS"/>
              </a:rPr>
              <a:t>Children need to wear the school’s PE kit that day which is; black leggings / joggers, trainers, a white t-shirt and plain black hoodie.</a:t>
            </a:r>
            <a:endParaRPr sz="18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rPr lang="en-GB" sz="1800">
                <a:solidFill>
                  <a:schemeClr val="dk1"/>
                </a:solidFill>
                <a:latin typeface="Comic Sans MS"/>
                <a:ea typeface="Comic Sans MS"/>
                <a:cs typeface="Comic Sans MS"/>
                <a:sym typeface="Comic Sans MS"/>
              </a:rPr>
              <a:t>Jewellery must not be worn in school. Plastic earring retainers may be worn in place of earrings.</a:t>
            </a:r>
            <a:endParaRPr sz="1800">
              <a:latin typeface="Comic Sans MS"/>
              <a:ea typeface="Comic Sans MS"/>
              <a:cs typeface="Comic Sans MS"/>
              <a:sym typeface="Comic Sans MS"/>
            </a:endParaRPr>
          </a:p>
        </p:txBody>
      </p:sp>
      <p:pic>
        <p:nvPicPr>
          <p:cNvPr id="189" name="Google Shape;189;p37"/>
          <p:cNvPicPr preferRelativeResize="0"/>
          <p:nvPr/>
        </p:nvPicPr>
        <p:blipFill>
          <a:blip r:embed="rId3">
            <a:alphaModFix/>
          </a:blip>
          <a:stretch>
            <a:fillRect/>
          </a:stretch>
        </p:blipFill>
        <p:spPr>
          <a:xfrm>
            <a:off x="6366749" y="101849"/>
            <a:ext cx="2629200" cy="1461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38"/>
          <p:cNvSpPr txBox="1"/>
          <p:nvPr>
            <p:ph type="title"/>
          </p:nvPr>
        </p:nvSpPr>
        <p:spPr>
          <a:xfrm>
            <a:off x="311700" y="274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Swimming</a:t>
            </a:r>
            <a:endParaRPr b="1" sz="3020" u="sng">
              <a:latin typeface="Comic Sans MS"/>
              <a:ea typeface="Comic Sans MS"/>
              <a:cs typeface="Comic Sans MS"/>
              <a:sym typeface="Comic Sans MS"/>
            </a:endParaRPr>
          </a:p>
        </p:txBody>
      </p:sp>
      <p:sp>
        <p:nvSpPr>
          <p:cNvPr id="195" name="Google Shape;195;p38"/>
          <p:cNvSpPr txBox="1"/>
          <p:nvPr/>
        </p:nvSpPr>
        <p:spPr>
          <a:xfrm>
            <a:off x="422250" y="1017900"/>
            <a:ext cx="8299500" cy="173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800">
                <a:solidFill>
                  <a:schemeClr val="dk1"/>
                </a:solidFill>
                <a:latin typeface="Comic Sans MS"/>
                <a:ea typeface="Comic Sans MS"/>
                <a:cs typeface="Comic Sans MS"/>
                <a:sym typeface="Comic Sans MS"/>
              </a:rPr>
              <a:t>Year 4 will swim in Spring term.</a:t>
            </a:r>
            <a:endParaRPr sz="18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None/>
            </a:pPr>
            <a:r>
              <a:t/>
            </a:r>
            <a:endParaRPr sz="18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1"/>
              </a:buClr>
              <a:buSzPts val="1100"/>
              <a:buFont typeface="Arial"/>
              <a:buNone/>
            </a:pPr>
            <a:r>
              <a:t/>
            </a:r>
            <a:endParaRPr sz="1800">
              <a:solidFill>
                <a:schemeClr val="dk1"/>
              </a:solidFill>
              <a:latin typeface="Comic Sans MS"/>
              <a:ea typeface="Comic Sans MS"/>
              <a:cs typeface="Comic Sans MS"/>
              <a:sym typeface="Comic Sans MS"/>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Comic Sans MS"/>
                <a:ea typeface="Comic Sans MS"/>
                <a:cs typeface="Comic Sans MS"/>
                <a:sym typeface="Comic Sans MS"/>
              </a:rPr>
              <a:t>A letter will be sent out nearer the time to explain what your child will need to bring to school.</a:t>
            </a:r>
            <a:endParaRPr sz="1800">
              <a:solidFill>
                <a:schemeClr val="dk1"/>
              </a:solidFill>
              <a:latin typeface="Comic Sans MS"/>
              <a:ea typeface="Comic Sans MS"/>
              <a:cs typeface="Comic Sans MS"/>
              <a:sym typeface="Comic Sans MS"/>
            </a:endParaRPr>
          </a:p>
        </p:txBody>
      </p:sp>
      <p:pic>
        <p:nvPicPr>
          <p:cNvPr id="196" name="Google Shape;196;p38"/>
          <p:cNvPicPr preferRelativeResize="0"/>
          <p:nvPr/>
        </p:nvPicPr>
        <p:blipFill>
          <a:blip r:embed="rId3">
            <a:alphaModFix/>
          </a:blip>
          <a:stretch>
            <a:fillRect/>
          </a:stretch>
        </p:blipFill>
        <p:spPr>
          <a:xfrm>
            <a:off x="5739950" y="2659100"/>
            <a:ext cx="3170975" cy="23503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GB">
                <a:latin typeface="Comic Sans MS"/>
                <a:ea typeface="Comic Sans MS"/>
                <a:cs typeface="Comic Sans MS"/>
                <a:sym typeface="Comic Sans MS"/>
              </a:rPr>
              <a:t>Attendance</a:t>
            </a:r>
            <a:endParaRPr b="1">
              <a:latin typeface="Comic Sans MS"/>
              <a:ea typeface="Comic Sans MS"/>
              <a:cs typeface="Comic Sans MS"/>
              <a:sym typeface="Comic Sans MS"/>
            </a:endParaRPr>
          </a:p>
        </p:txBody>
      </p:sp>
      <p:sp>
        <p:nvSpPr>
          <p:cNvPr id="202" name="Google Shape;202;p39"/>
          <p:cNvSpPr txBox="1"/>
          <p:nvPr/>
        </p:nvSpPr>
        <p:spPr>
          <a:xfrm>
            <a:off x="311700" y="1017725"/>
            <a:ext cx="8520600" cy="447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1600">
                <a:solidFill>
                  <a:schemeClr val="dk1"/>
                </a:solidFill>
                <a:latin typeface="Comic Sans MS"/>
                <a:ea typeface="Comic Sans MS"/>
                <a:cs typeface="Comic Sans MS"/>
                <a:sym typeface="Comic Sans MS"/>
              </a:rPr>
              <a:t>Every day counts!</a:t>
            </a:r>
            <a:endParaRPr b="1" sz="16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None/>
            </a:pPr>
            <a:r>
              <a:rPr lang="en-GB" sz="1600">
                <a:solidFill>
                  <a:schemeClr val="dk1"/>
                </a:solidFill>
                <a:latin typeface="Comic Sans MS"/>
                <a:ea typeface="Comic Sans MS"/>
                <a:cs typeface="Comic Sans MS"/>
                <a:sym typeface="Comic Sans MS"/>
              </a:rPr>
              <a:t>We know that sometimes children are unwell or things happen that are out of our control. Thank you for working with us to make sure your child gets the most from their time at school.</a:t>
            </a:r>
            <a:endParaRPr sz="16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None/>
            </a:pPr>
            <a:r>
              <a:rPr b="1" lang="en-GB" sz="1600">
                <a:solidFill>
                  <a:schemeClr val="dk1"/>
                </a:solidFill>
                <a:latin typeface="Comic Sans MS"/>
                <a:ea typeface="Comic Sans MS"/>
                <a:cs typeface="Comic Sans MS"/>
                <a:sym typeface="Comic Sans MS"/>
              </a:rPr>
              <a:t>If your child is absent</a:t>
            </a:r>
            <a:endParaRPr b="1" sz="1600">
              <a:solidFill>
                <a:schemeClr val="dk1"/>
              </a:solidFill>
              <a:latin typeface="Comic Sans MS"/>
              <a:ea typeface="Comic Sans MS"/>
              <a:cs typeface="Comic Sans MS"/>
              <a:sym typeface="Comic Sans MS"/>
            </a:endParaRPr>
          </a:p>
          <a:p>
            <a:pPr indent="-330200" lvl="0" marL="457200" rtl="0" algn="l">
              <a:lnSpc>
                <a:spcPct val="115000"/>
              </a:lnSpc>
              <a:spcBef>
                <a:spcPts val="1200"/>
              </a:spcBef>
              <a:spcAft>
                <a:spcPts val="0"/>
              </a:spcAft>
              <a:buClr>
                <a:schemeClr val="dk1"/>
              </a:buClr>
              <a:buSzPts val="1600"/>
              <a:buChar char="●"/>
            </a:pPr>
            <a:r>
              <a:rPr lang="en-GB" sz="1600">
                <a:solidFill>
                  <a:schemeClr val="dk1"/>
                </a:solidFill>
                <a:latin typeface="Comic Sans MS"/>
                <a:ea typeface="Comic Sans MS"/>
                <a:cs typeface="Comic Sans MS"/>
                <a:sym typeface="Comic Sans MS"/>
              </a:rPr>
              <a:t>Please let school know </a:t>
            </a:r>
            <a:r>
              <a:rPr b="1" lang="en-GB" sz="1600">
                <a:solidFill>
                  <a:schemeClr val="dk1"/>
                </a:solidFill>
                <a:latin typeface="Comic Sans MS"/>
                <a:ea typeface="Comic Sans MS"/>
                <a:cs typeface="Comic Sans MS"/>
                <a:sym typeface="Comic Sans MS"/>
              </a:rPr>
              <a:t>as soon as possible</a:t>
            </a:r>
            <a:r>
              <a:rPr lang="en-GB" sz="1600">
                <a:solidFill>
                  <a:schemeClr val="dk1"/>
                </a:solidFill>
                <a:latin typeface="Comic Sans MS"/>
                <a:ea typeface="Comic Sans MS"/>
                <a:cs typeface="Comic Sans MS"/>
                <a:sym typeface="Comic Sans MS"/>
              </a:rPr>
              <a:t> if your child is going to be absent. This helps us avoid having to contact you.</a:t>
            </a:r>
            <a:endParaRPr sz="1600">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Comic Sans MS"/>
                <a:ea typeface="Comic Sans MS"/>
                <a:cs typeface="Comic Sans MS"/>
                <a:sym typeface="Comic Sans MS"/>
              </a:rPr>
              <a:t>Please </a:t>
            </a:r>
            <a:r>
              <a:rPr b="1" lang="en-GB" sz="1600">
                <a:solidFill>
                  <a:schemeClr val="dk1"/>
                </a:solidFill>
                <a:latin typeface="Comic Sans MS"/>
                <a:ea typeface="Comic Sans MS"/>
                <a:cs typeface="Comic Sans MS"/>
                <a:sym typeface="Comic Sans MS"/>
              </a:rPr>
              <a:t>let us know each day</a:t>
            </a:r>
            <a:r>
              <a:rPr lang="en-GB" sz="1600">
                <a:solidFill>
                  <a:schemeClr val="dk1"/>
                </a:solidFill>
                <a:latin typeface="Comic Sans MS"/>
                <a:ea typeface="Comic Sans MS"/>
                <a:cs typeface="Comic Sans MS"/>
                <a:sym typeface="Comic Sans MS"/>
              </a:rPr>
              <a:t> your child is absent, unless you have already agreed otherwise with school.</a:t>
            </a:r>
            <a:endParaRPr sz="1600">
              <a:solidFill>
                <a:schemeClr val="dk1"/>
              </a:solidFill>
              <a:latin typeface="Comic Sans MS"/>
              <a:ea typeface="Comic Sans MS"/>
              <a:cs typeface="Comic Sans MS"/>
              <a:sym typeface="Comic Sans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Comic Sans MS"/>
                <a:ea typeface="Comic Sans MS"/>
                <a:cs typeface="Comic Sans MS"/>
                <a:sym typeface="Comic Sans MS"/>
              </a:rPr>
              <a:t>Please give us an honest reason for your child's absence. </a:t>
            </a:r>
            <a:r>
              <a:rPr b="1" lang="en-GB" sz="1600">
                <a:solidFill>
                  <a:schemeClr val="dk1"/>
                </a:solidFill>
                <a:latin typeface="Comic Sans MS"/>
                <a:ea typeface="Comic Sans MS"/>
                <a:cs typeface="Comic Sans MS"/>
                <a:sym typeface="Comic Sans MS"/>
              </a:rPr>
              <a:t>Please don't encourage your child to give a different reason</a:t>
            </a:r>
            <a:r>
              <a:rPr lang="en-GB" sz="1600">
                <a:solidFill>
                  <a:schemeClr val="dk1"/>
                </a:solidFill>
                <a:latin typeface="Comic Sans MS"/>
                <a:ea typeface="Comic Sans MS"/>
                <a:cs typeface="Comic Sans MS"/>
                <a:sym typeface="Comic Sans MS"/>
              </a:rPr>
              <a:t> – this can make things uncomfortable for everyone, and we will usually need to clarify the circumstances.</a:t>
            </a:r>
            <a:endParaRPr sz="16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1200"/>
              </a:spcAft>
              <a:buNone/>
            </a:pPr>
            <a:r>
              <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8" name="Google Shape;208;p40"/>
          <p:cNvSpPr txBox="1"/>
          <p:nvPr/>
        </p:nvSpPr>
        <p:spPr>
          <a:xfrm>
            <a:off x="311700" y="504750"/>
            <a:ext cx="8565600" cy="354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300">
                <a:solidFill>
                  <a:schemeClr val="dk1"/>
                </a:solidFill>
                <a:latin typeface="Comic Sans MS"/>
                <a:ea typeface="Comic Sans MS"/>
                <a:cs typeface="Comic Sans MS"/>
                <a:sym typeface="Comic Sans MS"/>
              </a:rPr>
              <a:t>Being on time</a:t>
            </a:r>
            <a:endParaRPr b="1" sz="2300">
              <a:solidFill>
                <a:schemeClr val="dk1"/>
              </a:solidFill>
              <a:latin typeface="Comic Sans MS"/>
              <a:ea typeface="Comic Sans MS"/>
              <a:cs typeface="Comic Sans MS"/>
              <a:sym typeface="Comic Sans MS"/>
            </a:endParaRPr>
          </a:p>
          <a:p>
            <a:pPr indent="-374650" lvl="0" marL="457200" rtl="0" algn="l">
              <a:lnSpc>
                <a:spcPct val="115000"/>
              </a:lnSpc>
              <a:spcBef>
                <a:spcPts val="120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Being late can be unsettling for children and can be awkward when they arrive after the rest of the class has started.</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Even a short amount of missed time can mean missing important learning and routines.</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If your child arrives late, please come to the office where you have to report your reason for being late.</a:t>
            </a:r>
            <a:endParaRPr sz="11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41"/>
          <p:cNvSpPr txBox="1"/>
          <p:nvPr/>
        </p:nvSpPr>
        <p:spPr>
          <a:xfrm>
            <a:off x="0" y="0"/>
            <a:ext cx="8814300" cy="507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GB" sz="2300">
                <a:solidFill>
                  <a:schemeClr val="dk1"/>
                </a:solidFill>
                <a:latin typeface="Comic Sans MS"/>
                <a:ea typeface="Comic Sans MS"/>
                <a:cs typeface="Comic Sans MS"/>
                <a:sym typeface="Comic Sans MS"/>
              </a:rPr>
              <a:t>Attendance matters</a:t>
            </a:r>
            <a:endParaRPr b="1" sz="2300">
              <a:solidFill>
                <a:schemeClr val="dk1"/>
              </a:solidFill>
              <a:latin typeface="Comic Sans MS"/>
              <a:ea typeface="Comic Sans MS"/>
              <a:cs typeface="Comic Sans MS"/>
              <a:sym typeface="Comic Sans MS"/>
            </a:endParaRPr>
          </a:p>
          <a:p>
            <a:pPr indent="-374650" lvl="0" marL="457200" rtl="0" algn="l">
              <a:lnSpc>
                <a:spcPct val="115000"/>
              </a:lnSpc>
              <a:spcBef>
                <a:spcPts val="1200"/>
              </a:spcBef>
              <a:spcAft>
                <a:spcPts val="0"/>
              </a:spcAft>
              <a:buClr>
                <a:schemeClr val="dk1"/>
              </a:buClr>
              <a:buSzPts val="2300"/>
              <a:buChar char="●"/>
            </a:pPr>
            <a:r>
              <a:rPr lang="en-GB" sz="2300">
                <a:solidFill>
                  <a:schemeClr val="dk1"/>
                </a:solidFill>
                <a:latin typeface="Comic Sans MS"/>
                <a:ea typeface="Comic Sans MS"/>
                <a:cs typeface="Comic Sans MS"/>
                <a:sym typeface="Comic Sans MS"/>
              </a:rPr>
              <a:t>If attendance falls below </a:t>
            </a:r>
            <a:r>
              <a:rPr b="1" lang="en-GB" sz="2300">
                <a:solidFill>
                  <a:schemeClr val="dk1"/>
                </a:solidFill>
                <a:latin typeface="Comic Sans MS"/>
                <a:ea typeface="Comic Sans MS"/>
                <a:cs typeface="Comic Sans MS"/>
                <a:sym typeface="Comic Sans MS"/>
              </a:rPr>
              <a:t>92%</a:t>
            </a:r>
            <a:r>
              <a:rPr lang="en-GB" sz="2300">
                <a:solidFill>
                  <a:schemeClr val="dk1"/>
                </a:solidFill>
                <a:latin typeface="Comic Sans MS"/>
                <a:ea typeface="Comic Sans MS"/>
                <a:cs typeface="Comic Sans MS"/>
                <a:sym typeface="Comic Sans MS"/>
              </a:rPr>
              <a:t>, we will contact you to discuss this.</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Char char="●"/>
            </a:pPr>
            <a:r>
              <a:rPr lang="en-GB" sz="2300">
                <a:solidFill>
                  <a:schemeClr val="dk1"/>
                </a:solidFill>
                <a:latin typeface="Comic Sans MS"/>
                <a:ea typeface="Comic Sans MS"/>
                <a:cs typeface="Comic Sans MS"/>
                <a:sym typeface="Comic Sans MS"/>
              </a:rPr>
              <a:t>Attendance below </a:t>
            </a:r>
            <a:r>
              <a:rPr b="1" lang="en-GB" sz="2300">
                <a:solidFill>
                  <a:schemeClr val="dk1"/>
                </a:solidFill>
                <a:latin typeface="Comic Sans MS"/>
                <a:ea typeface="Comic Sans MS"/>
                <a:cs typeface="Comic Sans MS"/>
                <a:sym typeface="Comic Sans MS"/>
              </a:rPr>
              <a:t>90%</a:t>
            </a:r>
            <a:r>
              <a:rPr lang="en-GB" sz="2300">
                <a:solidFill>
                  <a:schemeClr val="dk1"/>
                </a:solidFill>
                <a:latin typeface="Comic Sans MS"/>
                <a:ea typeface="Comic Sans MS"/>
                <a:cs typeface="Comic Sans MS"/>
                <a:sym typeface="Comic Sans MS"/>
              </a:rPr>
              <a:t> is classed as </a:t>
            </a:r>
            <a:r>
              <a:rPr b="1" lang="en-GB" sz="2300">
                <a:solidFill>
                  <a:schemeClr val="dk1"/>
                </a:solidFill>
                <a:latin typeface="Comic Sans MS"/>
                <a:ea typeface="Comic Sans MS"/>
                <a:cs typeface="Comic Sans MS"/>
                <a:sym typeface="Comic Sans MS"/>
              </a:rPr>
              <a:t>persistent absence</a:t>
            </a:r>
            <a:r>
              <a:rPr lang="en-GB" sz="2300">
                <a:solidFill>
                  <a:schemeClr val="dk1"/>
                </a:solidFill>
                <a:latin typeface="Comic Sans MS"/>
                <a:ea typeface="Comic Sans MS"/>
                <a:cs typeface="Comic Sans MS"/>
                <a:sym typeface="Comic Sans MS"/>
              </a:rPr>
              <a:t> and will be monitored closely.</a:t>
            </a:r>
            <a:endParaRPr sz="2300">
              <a:solidFill>
                <a:schemeClr val="dk1"/>
              </a:solidFill>
              <a:latin typeface="Comic Sans MS"/>
              <a:ea typeface="Comic Sans MS"/>
              <a:cs typeface="Comic Sans MS"/>
              <a:sym typeface="Comic Sans MS"/>
            </a:endParaRPr>
          </a:p>
          <a:p>
            <a:pPr indent="0" lvl="0" marL="0" rtl="0" algn="l">
              <a:lnSpc>
                <a:spcPct val="115000"/>
              </a:lnSpc>
              <a:spcBef>
                <a:spcPts val="1200"/>
              </a:spcBef>
              <a:spcAft>
                <a:spcPts val="0"/>
              </a:spcAft>
              <a:buNone/>
            </a:pPr>
            <a:r>
              <a:rPr b="1" lang="en-GB" sz="2300">
                <a:solidFill>
                  <a:schemeClr val="dk1"/>
                </a:solidFill>
                <a:latin typeface="Comic Sans MS"/>
                <a:ea typeface="Comic Sans MS"/>
                <a:cs typeface="Comic Sans MS"/>
                <a:sym typeface="Comic Sans MS"/>
              </a:rPr>
              <a:t>Holidays during term time</a:t>
            </a:r>
            <a:endParaRPr b="1" sz="2300">
              <a:solidFill>
                <a:schemeClr val="dk1"/>
              </a:solidFill>
              <a:latin typeface="Comic Sans MS"/>
              <a:ea typeface="Comic Sans MS"/>
              <a:cs typeface="Comic Sans MS"/>
              <a:sym typeface="Comic Sans MS"/>
            </a:endParaRPr>
          </a:p>
          <a:p>
            <a:pPr indent="-374650" lvl="0" marL="457200" rtl="0" algn="l">
              <a:lnSpc>
                <a:spcPct val="115000"/>
              </a:lnSpc>
              <a:spcBef>
                <a:spcPts val="1200"/>
              </a:spcBef>
              <a:spcAft>
                <a:spcPts val="0"/>
              </a:spcAft>
              <a:buClr>
                <a:schemeClr val="dk1"/>
              </a:buClr>
              <a:buSzPts val="2300"/>
              <a:buChar char="●"/>
            </a:pPr>
            <a:r>
              <a:rPr lang="en-GB" sz="2300">
                <a:solidFill>
                  <a:schemeClr val="dk1"/>
                </a:solidFill>
                <a:latin typeface="Comic Sans MS"/>
                <a:ea typeface="Comic Sans MS"/>
                <a:cs typeface="Comic Sans MS"/>
                <a:sym typeface="Comic Sans MS"/>
              </a:rPr>
              <a:t>If you need to request a holiday during term time, please complete a </a:t>
            </a:r>
            <a:r>
              <a:rPr b="1" lang="en-GB" sz="2300">
                <a:solidFill>
                  <a:schemeClr val="dk1"/>
                </a:solidFill>
                <a:latin typeface="Comic Sans MS"/>
                <a:ea typeface="Comic Sans MS"/>
                <a:cs typeface="Comic Sans MS"/>
                <a:sym typeface="Comic Sans MS"/>
              </a:rPr>
              <a:t>holiday request form at least 2 weeks in advance</a:t>
            </a:r>
            <a:r>
              <a:rPr lang="en-GB" sz="2300">
                <a:solidFill>
                  <a:schemeClr val="dk1"/>
                </a:solidFill>
                <a:latin typeface="Comic Sans MS"/>
                <a:ea typeface="Comic Sans MS"/>
                <a:cs typeface="Comic Sans MS"/>
                <a:sym typeface="Comic Sans MS"/>
              </a:rPr>
              <a:t>.</a:t>
            </a:r>
            <a:endParaRPr sz="2300">
              <a:solidFill>
                <a:schemeClr val="dk1"/>
              </a:solidFill>
              <a:latin typeface="Comic Sans MS"/>
              <a:ea typeface="Comic Sans MS"/>
              <a:cs typeface="Comic Sans MS"/>
              <a:sym typeface="Comic Sans MS"/>
            </a:endParaRPr>
          </a:p>
          <a:p>
            <a:pPr indent="-374650" lvl="0" marL="457200" rtl="0" algn="l">
              <a:lnSpc>
                <a:spcPct val="115000"/>
              </a:lnSpc>
              <a:spcBef>
                <a:spcPts val="0"/>
              </a:spcBef>
              <a:spcAft>
                <a:spcPts val="0"/>
              </a:spcAft>
              <a:buClr>
                <a:schemeClr val="dk1"/>
              </a:buClr>
              <a:buSzPts val="2300"/>
              <a:buFont typeface="Comic Sans MS"/>
              <a:buChar char="●"/>
            </a:pPr>
            <a:r>
              <a:rPr lang="en-GB" sz="2300">
                <a:solidFill>
                  <a:schemeClr val="dk1"/>
                </a:solidFill>
                <a:latin typeface="Comic Sans MS"/>
                <a:ea typeface="Comic Sans MS"/>
                <a:cs typeface="Comic Sans MS"/>
                <a:sym typeface="Comic Sans MS"/>
              </a:rPr>
              <a:t>Please remember that holidays during term time are not automatically authorised.</a:t>
            </a:r>
            <a:endParaRPr sz="2300">
              <a:solidFill>
                <a:schemeClr val="dk1"/>
              </a:solidFill>
              <a:latin typeface="Comic Sans MS"/>
              <a:ea typeface="Comic Sans MS"/>
              <a:cs typeface="Comic Sans MS"/>
              <a:sym typeface="Comic Sans M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pic>
        <p:nvPicPr>
          <p:cNvPr id="219" name="Google Shape;219;p42"/>
          <p:cNvPicPr preferRelativeResize="0"/>
          <p:nvPr/>
        </p:nvPicPr>
        <p:blipFill>
          <a:blip r:embed="rId3">
            <a:alphaModFix/>
          </a:blip>
          <a:stretch>
            <a:fillRect/>
          </a:stretch>
        </p:blipFill>
        <p:spPr>
          <a:xfrm>
            <a:off x="1738700" y="445025"/>
            <a:ext cx="5694050" cy="42719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3"/>
          <p:cNvSpPr txBox="1"/>
          <p:nvPr>
            <p:ph type="title"/>
          </p:nvPr>
        </p:nvSpPr>
        <p:spPr>
          <a:xfrm>
            <a:off x="294650" y="1891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Online Safety</a:t>
            </a:r>
            <a:endParaRPr b="1" sz="3020" u="sng">
              <a:latin typeface="Comic Sans MS"/>
              <a:ea typeface="Comic Sans MS"/>
              <a:cs typeface="Comic Sans MS"/>
              <a:sym typeface="Comic Sans MS"/>
            </a:endParaRPr>
          </a:p>
        </p:txBody>
      </p:sp>
      <p:sp>
        <p:nvSpPr>
          <p:cNvPr id="225" name="Google Shape;225;p43"/>
          <p:cNvSpPr txBox="1"/>
          <p:nvPr/>
        </p:nvSpPr>
        <p:spPr>
          <a:xfrm>
            <a:off x="1403011" y="3385900"/>
            <a:ext cx="40728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hlinkClick r:id="rId3"/>
              </a:rPr>
              <a:t>Parents and carers | CEOP Education</a:t>
            </a:r>
            <a:endParaRPr/>
          </a:p>
        </p:txBody>
      </p:sp>
      <p:sp>
        <p:nvSpPr>
          <p:cNvPr id="226" name="Google Shape;226;p43"/>
          <p:cNvSpPr txBox="1"/>
          <p:nvPr/>
        </p:nvSpPr>
        <p:spPr>
          <a:xfrm>
            <a:off x="771450" y="930263"/>
            <a:ext cx="76011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Comic Sans MS"/>
                <a:ea typeface="Comic Sans MS"/>
                <a:cs typeface="Comic Sans MS"/>
                <a:sym typeface="Comic Sans MS"/>
              </a:rPr>
              <a:t>We teach </a:t>
            </a:r>
            <a:r>
              <a:rPr lang="en-GB" sz="1800">
                <a:latin typeface="Comic Sans MS"/>
                <a:ea typeface="Comic Sans MS"/>
                <a:cs typeface="Comic Sans MS"/>
                <a:sym typeface="Comic Sans MS"/>
              </a:rPr>
              <a:t>children</a:t>
            </a:r>
            <a:r>
              <a:rPr lang="en-GB" sz="1800">
                <a:latin typeface="Comic Sans MS"/>
                <a:ea typeface="Comic Sans MS"/>
                <a:cs typeface="Comic Sans MS"/>
                <a:sym typeface="Comic Sans MS"/>
              </a:rPr>
              <a:t> about online safety throughout the year and we also have a whole school </a:t>
            </a:r>
            <a:r>
              <a:rPr lang="en-GB" sz="1800">
                <a:latin typeface="Comic Sans MS"/>
                <a:ea typeface="Comic Sans MS"/>
                <a:cs typeface="Comic Sans MS"/>
                <a:sym typeface="Comic Sans MS"/>
              </a:rPr>
              <a:t>assembly</a:t>
            </a:r>
            <a:r>
              <a:rPr lang="en-GB" sz="1800">
                <a:latin typeface="Comic Sans MS"/>
                <a:ea typeface="Comic Sans MS"/>
                <a:cs typeface="Comic Sans MS"/>
                <a:sym typeface="Comic Sans MS"/>
              </a:rPr>
              <a:t> each half term covering a range of themes.  </a:t>
            </a:r>
            <a:endParaRPr sz="1800">
              <a:latin typeface="Comic Sans MS"/>
              <a:ea typeface="Comic Sans MS"/>
              <a:cs typeface="Comic Sans MS"/>
              <a:sym typeface="Comic Sans MS"/>
            </a:endParaRPr>
          </a:p>
          <a:p>
            <a:pPr indent="0" lvl="0" marL="0" rtl="0" algn="l">
              <a:spcBef>
                <a:spcPts val="0"/>
              </a:spcBef>
              <a:spcAft>
                <a:spcPts val="0"/>
              </a:spcAft>
              <a:buNone/>
            </a:pPr>
            <a:r>
              <a:t/>
            </a:r>
            <a:endParaRPr sz="1800">
              <a:latin typeface="Comic Sans MS"/>
              <a:ea typeface="Comic Sans MS"/>
              <a:cs typeface="Comic Sans MS"/>
              <a:sym typeface="Comic Sans MS"/>
            </a:endParaRPr>
          </a:p>
          <a:p>
            <a:pPr indent="0" lvl="0" marL="0" rtl="0" algn="l">
              <a:spcBef>
                <a:spcPts val="0"/>
              </a:spcBef>
              <a:spcAft>
                <a:spcPts val="0"/>
              </a:spcAft>
              <a:buNone/>
            </a:pPr>
            <a:r>
              <a:rPr lang="en-GB" sz="1800">
                <a:latin typeface="Comic Sans MS"/>
                <a:ea typeface="Comic Sans MS"/>
                <a:cs typeface="Comic Sans MS"/>
                <a:sym typeface="Comic Sans MS"/>
              </a:rPr>
              <a:t>If you have any concerns about online safety or need general advice…</a:t>
            </a:r>
            <a:endParaRPr sz="1800">
              <a:latin typeface="Comic Sans MS"/>
              <a:ea typeface="Comic Sans MS"/>
              <a:cs typeface="Comic Sans MS"/>
              <a:sym typeface="Comic Sans MS"/>
            </a:endParaRPr>
          </a:p>
        </p:txBody>
      </p:sp>
      <p:sp>
        <p:nvSpPr>
          <p:cNvPr id="227" name="Google Shape;227;p43"/>
          <p:cNvSpPr txBox="1"/>
          <p:nvPr/>
        </p:nvSpPr>
        <p:spPr>
          <a:xfrm>
            <a:off x="1403011" y="3755925"/>
            <a:ext cx="44271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hlinkClick r:id="rId4"/>
              </a:rPr>
              <a:t>https://www.ceop.police.uk/Safety-Centre/</a:t>
            </a:r>
            <a:endParaRPr/>
          </a:p>
        </p:txBody>
      </p:sp>
      <p:sp>
        <p:nvSpPr>
          <p:cNvPr id="228" name="Google Shape;228;p43"/>
          <p:cNvSpPr txBox="1"/>
          <p:nvPr/>
        </p:nvSpPr>
        <p:spPr>
          <a:xfrm>
            <a:off x="863747" y="2500175"/>
            <a:ext cx="76011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Comic Sans MS"/>
                <a:ea typeface="Comic Sans MS"/>
                <a:cs typeface="Comic Sans MS"/>
                <a:sym typeface="Comic Sans MS"/>
              </a:rPr>
              <a:t>To report any concerns/incidences regarding your child’s safety:</a:t>
            </a:r>
            <a:endParaRPr sz="1800">
              <a:latin typeface="Comic Sans MS"/>
              <a:ea typeface="Comic Sans MS"/>
              <a:cs typeface="Comic Sans MS"/>
              <a:sym typeface="Comic Sans MS"/>
            </a:endParaRPr>
          </a:p>
        </p:txBody>
      </p:sp>
      <p:pic>
        <p:nvPicPr>
          <p:cNvPr id="229" name="Google Shape;229;p43"/>
          <p:cNvPicPr preferRelativeResize="0"/>
          <p:nvPr/>
        </p:nvPicPr>
        <p:blipFill>
          <a:blip r:embed="rId5">
            <a:alphaModFix/>
          </a:blip>
          <a:stretch>
            <a:fillRect/>
          </a:stretch>
        </p:blipFill>
        <p:spPr>
          <a:xfrm>
            <a:off x="6645650" y="2963974"/>
            <a:ext cx="2382349" cy="1984100"/>
          </a:xfrm>
          <a:prstGeom prst="rect">
            <a:avLst/>
          </a:prstGeom>
          <a:noFill/>
          <a:ln>
            <a:noFill/>
          </a:ln>
        </p:spPr>
      </p:pic>
      <p:pic>
        <p:nvPicPr>
          <p:cNvPr id="230" name="Google Shape;230;p43"/>
          <p:cNvPicPr preferRelativeResize="0"/>
          <p:nvPr/>
        </p:nvPicPr>
        <p:blipFill>
          <a:blip r:embed="rId6">
            <a:alphaModFix/>
          </a:blip>
          <a:stretch>
            <a:fillRect/>
          </a:stretch>
        </p:blipFill>
        <p:spPr>
          <a:xfrm>
            <a:off x="165824" y="3385897"/>
            <a:ext cx="1127975" cy="11279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44"/>
          <p:cNvSpPr txBox="1"/>
          <p:nvPr>
            <p:ph type="title"/>
          </p:nvPr>
        </p:nvSpPr>
        <p:spPr>
          <a:xfrm>
            <a:off x="158725" y="29095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Curriculum</a:t>
            </a:r>
            <a:endParaRPr b="1" sz="3020" u="sng">
              <a:latin typeface="Comic Sans MS"/>
              <a:ea typeface="Comic Sans MS"/>
              <a:cs typeface="Comic Sans MS"/>
              <a:sym typeface="Comic Sans MS"/>
            </a:endParaRPr>
          </a:p>
        </p:txBody>
      </p:sp>
      <p:sp>
        <p:nvSpPr>
          <p:cNvPr id="236" name="Google Shape;236;p44"/>
          <p:cNvSpPr txBox="1"/>
          <p:nvPr/>
        </p:nvSpPr>
        <p:spPr>
          <a:xfrm>
            <a:off x="110200" y="44825"/>
            <a:ext cx="4264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u="sng">
                <a:solidFill>
                  <a:schemeClr val="hlink"/>
                </a:solidFill>
                <a:hlinkClick r:id="rId3"/>
              </a:rPr>
              <a:t>http://www.amblefirst.northumberland.sch.uk/web</a:t>
            </a:r>
            <a:endParaRPr/>
          </a:p>
        </p:txBody>
      </p:sp>
      <p:sp>
        <p:nvSpPr>
          <p:cNvPr id="237" name="Google Shape;237;p44"/>
          <p:cNvSpPr txBox="1"/>
          <p:nvPr/>
        </p:nvSpPr>
        <p:spPr>
          <a:xfrm>
            <a:off x="1198350" y="3813875"/>
            <a:ext cx="69861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latin typeface="Comic Sans MS"/>
                <a:ea typeface="Comic Sans MS"/>
                <a:cs typeface="Comic Sans MS"/>
                <a:sym typeface="Comic Sans MS"/>
              </a:rPr>
              <a:t>All of the information you need about school is available on our website.  </a:t>
            </a:r>
            <a:br>
              <a:rPr lang="en-GB" sz="1800">
                <a:latin typeface="Comic Sans MS"/>
                <a:ea typeface="Comic Sans MS"/>
                <a:cs typeface="Comic Sans MS"/>
                <a:sym typeface="Comic Sans MS"/>
              </a:rPr>
            </a:br>
            <a:r>
              <a:rPr lang="en-GB" sz="1800">
                <a:latin typeface="Comic Sans MS"/>
                <a:ea typeface="Comic Sans MS"/>
                <a:cs typeface="Comic Sans MS"/>
                <a:sym typeface="Comic Sans MS"/>
              </a:rPr>
              <a:t>There is a ‘curriculum’ tab where you will find the class pages</a:t>
            </a:r>
            <a:endParaRPr sz="1800">
              <a:latin typeface="Comic Sans MS"/>
              <a:ea typeface="Comic Sans MS"/>
              <a:cs typeface="Comic Sans MS"/>
              <a:sym typeface="Comic Sans MS"/>
            </a:endParaRPr>
          </a:p>
        </p:txBody>
      </p:sp>
      <p:grpSp>
        <p:nvGrpSpPr>
          <p:cNvPr id="238" name="Google Shape;238;p44"/>
          <p:cNvGrpSpPr/>
          <p:nvPr/>
        </p:nvGrpSpPr>
        <p:grpSpPr>
          <a:xfrm>
            <a:off x="353875" y="968451"/>
            <a:ext cx="8582263" cy="2918882"/>
            <a:chOff x="152400" y="1170125"/>
            <a:chExt cx="6874060" cy="2574878"/>
          </a:xfrm>
        </p:grpSpPr>
        <p:pic>
          <p:nvPicPr>
            <p:cNvPr id="239" name="Google Shape;239;p44"/>
            <p:cNvPicPr preferRelativeResize="0"/>
            <p:nvPr/>
          </p:nvPicPr>
          <p:blipFill>
            <a:blip r:embed="rId4">
              <a:alphaModFix/>
            </a:blip>
            <a:stretch>
              <a:fillRect/>
            </a:stretch>
          </p:blipFill>
          <p:spPr>
            <a:xfrm>
              <a:off x="152400" y="1170125"/>
              <a:ext cx="6874060" cy="2325425"/>
            </a:xfrm>
            <a:prstGeom prst="rect">
              <a:avLst/>
            </a:prstGeom>
            <a:noFill/>
            <a:ln>
              <a:noFill/>
            </a:ln>
          </p:spPr>
        </p:pic>
        <p:sp>
          <p:nvSpPr>
            <p:cNvPr id="240" name="Google Shape;240;p44"/>
            <p:cNvSpPr/>
            <p:nvPr/>
          </p:nvSpPr>
          <p:spPr>
            <a:xfrm>
              <a:off x="3602825" y="2690275"/>
              <a:ext cx="973674" cy="1054728"/>
            </a:xfrm>
            <a:prstGeom prst="irregularSeal1">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5"/>
          <p:cNvSpPr txBox="1"/>
          <p:nvPr>
            <p:ph type="title"/>
          </p:nvPr>
        </p:nvSpPr>
        <p:spPr>
          <a:xfrm>
            <a:off x="311700" y="274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Whole-School Behaviour Policy</a:t>
            </a:r>
            <a:endParaRPr b="1" sz="3020" u="sng">
              <a:latin typeface="Comic Sans MS"/>
              <a:ea typeface="Comic Sans MS"/>
              <a:cs typeface="Comic Sans MS"/>
              <a:sym typeface="Comic Sans MS"/>
            </a:endParaRPr>
          </a:p>
        </p:txBody>
      </p:sp>
      <p:sp>
        <p:nvSpPr>
          <p:cNvPr id="246" name="Google Shape;246;p45"/>
          <p:cNvSpPr txBox="1"/>
          <p:nvPr/>
        </p:nvSpPr>
        <p:spPr>
          <a:xfrm>
            <a:off x="1122225" y="1167900"/>
            <a:ext cx="7035600" cy="374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000">
                <a:solidFill>
                  <a:schemeClr val="dk1"/>
                </a:solidFill>
                <a:latin typeface="Comic Sans MS"/>
                <a:ea typeface="Comic Sans MS"/>
                <a:cs typeface="Comic Sans MS"/>
                <a:sym typeface="Comic Sans MS"/>
              </a:rPr>
              <a:t>We have 3 rules to help everyone learn and feel happy:</a:t>
            </a:r>
            <a:endParaRPr sz="30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Clr>
                <a:schemeClr val="dk1"/>
              </a:buClr>
              <a:buSzPts val="3000"/>
              <a:buFont typeface="Comic Sans MS"/>
              <a:buChar char="•"/>
            </a:pPr>
            <a:r>
              <a:rPr lang="en-GB" sz="3000">
                <a:solidFill>
                  <a:schemeClr val="dk1"/>
                </a:solidFill>
                <a:latin typeface="Comic Sans MS"/>
                <a:ea typeface="Comic Sans MS"/>
                <a:cs typeface="Comic Sans MS"/>
                <a:sym typeface="Comic Sans MS"/>
              </a:rPr>
              <a:t>✅ Be Ready</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Clr>
                <a:schemeClr val="dk1"/>
              </a:buClr>
              <a:buSzPts val="3000"/>
              <a:buFont typeface="Comic Sans MS"/>
              <a:buChar char="•"/>
            </a:pPr>
            <a:r>
              <a:rPr lang="en-GB" sz="3000">
                <a:solidFill>
                  <a:schemeClr val="dk1"/>
                </a:solidFill>
                <a:latin typeface="Comic Sans MS"/>
                <a:ea typeface="Comic Sans MS"/>
                <a:cs typeface="Comic Sans MS"/>
                <a:sym typeface="Comic Sans MS"/>
              </a:rPr>
              <a:t>✅ Be Respectful</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Clr>
                <a:schemeClr val="dk1"/>
              </a:buClr>
              <a:buSzPts val="3000"/>
              <a:buFont typeface="Comic Sans MS"/>
              <a:buChar char="•"/>
            </a:pPr>
            <a:r>
              <a:rPr lang="en-GB" sz="3000">
                <a:solidFill>
                  <a:schemeClr val="dk1"/>
                </a:solidFill>
                <a:latin typeface="Comic Sans MS"/>
                <a:ea typeface="Comic Sans MS"/>
                <a:cs typeface="Comic Sans MS"/>
                <a:sym typeface="Comic Sans MS"/>
              </a:rPr>
              <a:t>✅ Be Safe</a:t>
            </a:r>
            <a:endParaRPr sz="3000">
              <a:solidFill>
                <a:schemeClr val="dk2"/>
              </a:solidFill>
              <a:latin typeface="Comic Sans MS"/>
              <a:ea typeface="Comic Sans MS"/>
              <a:cs typeface="Comic Sans MS"/>
              <a:sym typeface="Comic Sans MS"/>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6"/>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GB" sz="4400">
                <a:solidFill>
                  <a:schemeClr val="dk1"/>
                </a:solidFill>
                <a:latin typeface="Calibri"/>
                <a:ea typeface="Calibri"/>
                <a:cs typeface="Calibri"/>
                <a:sym typeface="Calibri"/>
              </a:rPr>
              <a:t>✅ </a:t>
            </a:r>
            <a:r>
              <a:rPr lang="en-GB" sz="4400">
                <a:solidFill>
                  <a:schemeClr val="dk1"/>
                </a:solidFill>
                <a:latin typeface="Comic Sans MS"/>
                <a:ea typeface="Comic Sans MS"/>
                <a:cs typeface="Comic Sans MS"/>
                <a:sym typeface="Comic Sans MS"/>
              </a:rPr>
              <a:t>Be Ready</a:t>
            </a:r>
            <a:endParaRPr>
              <a:latin typeface="Comic Sans MS"/>
              <a:ea typeface="Comic Sans MS"/>
              <a:cs typeface="Comic Sans MS"/>
              <a:sym typeface="Comic Sans MS"/>
            </a:endParaRPr>
          </a:p>
        </p:txBody>
      </p:sp>
      <p:sp>
        <p:nvSpPr>
          <p:cNvPr id="252" name="Google Shape;252;p46"/>
          <p:cNvSpPr txBox="1"/>
          <p:nvPr>
            <p:ph idx="1" type="body"/>
          </p:nvPr>
        </p:nvSpPr>
        <p:spPr>
          <a:xfrm>
            <a:off x="457200" y="900131"/>
            <a:ext cx="8229600" cy="3725700"/>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Be Ready means:</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 Bring what you need to school</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 Listen carefully</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 Be ready to learn and try your best</a:t>
            </a:r>
            <a:endParaRPr sz="3000">
              <a:solidFill>
                <a:schemeClr val="dk1"/>
              </a:solidFill>
              <a:latin typeface="Comic Sans MS"/>
              <a:ea typeface="Comic Sans MS"/>
              <a:cs typeface="Comic Sans MS"/>
              <a:sym typeface="Comic Sans M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7"/>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GB" sz="4400">
                <a:solidFill>
                  <a:schemeClr val="dk1"/>
                </a:solidFill>
                <a:latin typeface="Calibri"/>
                <a:ea typeface="Calibri"/>
                <a:cs typeface="Calibri"/>
                <a:sym typeface="Calibri"/>
              </a:rPr>
              <a:t>✅ </a:t>
            </a:r>
            <a:r>
              <a:rPr lang="en-GB" sz="4400">
                <a:solidFill>
                  <a:schemeClr val="dk1"/>
                </a:solidFill>
                <a:latin typeface="Comic Sans MS"/>
                <a:ea typeface="Comic Sans MS"/>
                <a:cs typeface="Comic Sans MS"/>
                <a:sym typeface="Comic Sans MS"/>
              </a:rPr>
              <a:t>Be Respectful</a:t>
            </a:r>
            <a:endParaRPr>
              <a:latin typeface="Comic Sans MS"/>
              <a:ea typeface="Comic Sans MS"/>
              <a:cs typeface="Comic Sans MS"/>
              <a:sym typeface="Comic Sans MS"/>
            </a:endParaRPr>
          </a:p>
        </p:txBody>
      </p:sp>
      <p:sp>
        <p:nvSpPr>
          <p:cNvPr id="258" name="Google Shape;258;p47"/>
          <p:cNvSpPr txBox="1"/>
          <p:nvPr>
            <p:ph idx="1" type="body"/>
          </p:nvPr>
        </p:nvSpPr>
        <p:spPr>
          <a:xfrm>
            <a:off x="457200" y="900113"/>
            <a:ext cx="8229600" cy="2545800"/>
          </a:xfrm>
          <a:prstGeom prst="rect">
            <a:avLst/>
          </a:prstGeom>
          <a:noFill/>
          <a:ln>
            <a:noFill/>
          </a:ln>
        </p:spPr>
        <p:txBody>
          <a:bodyPr anchorCtr="0" anchor="t" bIns="45700" lIns="91425" spcFirstLastPara="1" rIns="91425" wrap="square" tIns="45700">
            <a:noAutofit/>
          </a:bodyPr>
          <a:lstStyle/>
          <a:p>
            <a:pPr indent="-139700" lvl="0" marL="342900" rtl="0" algn="l">
              <a:spcBef>
                <a:spcPts val="0"/>
              </a:spcBef>
              <a:spcAft>
                <a:spcPts val="0"/>
              </a:spcAft>
              <a:buClr>
                <a:schemeClr val="dk1"/>
              </a:buClr>
              <a:buSzPts val="3200"/>
              <a:buNone/>
            </a:pPr>
            <a:r>
              <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Be Respectful means:</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 Be kind to everyone</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 Use polite words</a:t>
            </a:r>
            <a:endParaRPr sz="3000">
              <a:solidFill>
                <a:schemeClr val="dk1"/>
              </a:solidFill>
              <a:latin typeface="Comic Sans MS"/>
              <a:ea typeface="Comic Sans MS"/>
              <a:cs typeface="Comic Sans MS"/>
              <a:sym typeface="Comic Sans MS"/>
            </a:endParaRPr>
          </a:p>
          <a:p>
            <a:pPr indent="-381000" lvl="0" marL="342900" rtl="0" algn="l">
              <a:spcBef>
                <a:spcPts val="480"/>
              </a:spcBef>
              <a:spcAft>
                <a:spcPts val="0"/>
              </a:spcAft>
              <a:buSzPts val="3000"/>
              <a:buFont typeface="Comic Sans MS"/>
              <a:buChar char="•"/>
            </a:pPr>
            <a:r>
              <a:rPr lang="en-GB" sz="3000">
                <a:solidFill>
                  <a:schemeClr val="dk1"/>
                </a:solidFill>
                <a:latin typeface="Comic Sans MS"/>
                <a:ea typeface="Comic Sans MS"/>
                <a:cs typeface="Comic Sans MS"/>
                <a:sym typeface="Comic Sans MS"/>
              </a:rPr>
              <a:t>👫 Take turns and share</a:t>
            </a:r>
            <a:endParaRPr sz="3000">
              <a:solidFill>
                <a:schemeClr val="dk1"/>
              </a:solidFill>
              <a:latin typeface="Comic Sans MS"/>
              <a:ea typeface="Comic Sans MS"/>
              <a:cs typeface="Comic Sans MS"/>
              <a:sym typeface="Comic Sans M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8"/>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Calibri"/>
              <a:buNone/>
            </a:pPr>
            <a:r>
              <a:rPr lang="en-GB" sz="4400">
                <a:solidFill>
                  <a:schemeClr val="dk1"/>
                </a:solidFill>
                <a:latin typeface="Calibri"/>
                <a:ea typeface="Calibri"/>
                <a:cs typeface="Calibri"/>
                <a:sym typeface="Calibri"/>
              </a:rPr>
              <a:t>✅ </a:t>
            </a:r>
            <a:r>
              <a:rPr lang="en-GB" sz="4400">
                <a:solidFill>
                  <a:schemeClr val="dk1"/>
                </a:solidFill>
                <a:latin typeface="Comic Sans MS"/>
                <a:ea typeface="Comic Sans MS"/>
                <a:cs typeface="Comic Sans MS"/>
                <a:sym typeface="Comic Sans MS"/>
              </a:rPr>
              <a:t>Be Safe</a:t>
            </a:r>
            <a:endParaRPr>
              <a:latin typeface="Comic Sans MS"/>
              <a:ea typeface="Comic Sans MS"/>
              <a:cs typeface="Comic Sans MS"/>
              <a:sym typeface="Comic Sans MS"/>
            </a:endParaRPr>
          </a:p>
        </p:txBody>
      </p:sp>
      <p:sp>
        <p:nvSpPr>
          <p:cNvPr id="264" name="Google Shape;264;p48"/>
          <p:cNvSpPr txBox="1"/>
          <p:nvPr>
            <p:ph idx="1" type="body"/>
          </p:nvPr>
        </p:nvSpPr>
        <p:spPr>
          <a:xfrm>
            <a:off x="457200" y="900113"/>
            <a:ext cx="8229600" cy="2545800"/>
          </a:xfrm>
          <a:prstGeom prst="rect">
            <a:avLst/>
          </a:prstGeom>
          <a:noFill/>
          <a:ln>
            <a:noFill/>
          </a:ln>
        </p:spPr>
        <p:txBody>
          <a:bodyPr anchorCtr="0" anchor="t" bIns="45700" lIns="91425" spcFirstLastPara="1" rIns="91425" wrap="square" tIns="45700">
            <a:normAutofit fontScale="92500" lnSpcReduction="10000"/>
          </a:bodyPr>
          <a:lstStyle/>
          <a:p>
            <a:pPr indent="-139700" lvl="0" marL="342900" rtl="0" algn="l">
              <a:spcBef>
                <a:spcPts val="0"/>
              </a:spcBef>
              <a:spcAft>
                <a:spcPts val="0"/>
              </a:spcAft>
              <a:buClr>
                <a:schemeClr val="dk1"/>
              </a:buClr>
              <a:buSzPct val="177778"/>
              <a:buNone/>
            </a:pPr>
            <a:r>
              <a:t/>
            </a:r>
            <a:endParaRPr/>
          </a:p>
          <a:p>
            <a:pPr indent="-366713" lvl="0" marL="342900" rtl="0" algn="l">
              <a:spcBef>
                <a:spcPts val="480"/>
              </a:spcBef>
              <a:spcAft>
                <a:spcPts val="0"/>
              </a:spcAft>
              <a:buSzPct val="100000"/>
              <a:buFont typeface="Comic Sans MS"/>
              <a:buChar char="•"/>
            </a:pPr>
            <a:r>
              <a:rPr lang="en-GB" sz="3000">
                <a:solidFill>
                  <a:schemeClr val="dk1"/>
                </a:solidFill>
                <a:latin typeface="Comic Sans MS"/>
                <a:ea typeface="Comic Sans MS"/>
                <a:cs typeface="Comic Sans MS"/>
                <a:sym typeface="Comic Sans MS"/>
              </a:rPr>
              <a:t>Be Safe means:</a:t>
            </a:r>
            <a:endParaRPr sz="3000">
              <a:solidFill>
                <a:schemeClr val="dk1"/>
              </a:solidFill>
              <a:latin typeface="Comic Sans MS"/>
              <a:ea typeface="Comic Sans MS"/>
              <a:cs typeface="Comic Sans MS"/>
              <a:sym typeface="Comic Sans MS"/>
            </a:endParaRPr>
          </a:p>
          <a:p>
            <a:pPr indent="-366713" lvl="0" marL="342900" rtl="0" algn="l">
              <a:spcBef>
                <a:spcPts val="480"/>
              </a:spcBef>
              <a:spcAft>
                <a:spcPts val="0"/>
              </a:spcAft>
              <a:buSzPct val="100000"/>
              <a:buFont typeface="Comic Sans MS"/>
              <a:buChar char="•"/>
            </a:pPr>
            <a:r>
              <a:rPr lang="en-GB" sz="3000">
                <a:solidFill>
                  <a:schemeClr val="dk1"/>
                </a:solidFill>
                <a:latin typeface="Comic Sans MS"/>
                <a:ea typeface="Comic Sans MS"/>
                <a:cs typeface="Comic Sans MS"/>
                <a:sym typeface="Comic Sans MS"/>
              </a:rPr>
              <a:t>🚶 Walking sensibly in and around the school</a:t>
            </a:r>
            <a:endParaRPr sz="3000">
              <a:solidFill>
                <a:schemeClr val="dk1"/>
              </a:solidFill>
              <a:latin typeface="Comic Sans MS"/>
              <a:ea typeface="Comic Sans MS"/>
              <a:cs typeface="Comic Sans MS"/>
              <a:sym typeface="Comic Sans MS"/>
            </a:endParaRPr>
          </a:p>
          <a:p>
            <a:pPr indent="-366713" lvl="0" marL="342900" rtl="0" algn="l">
              <a:spcBef>
                <a:spcPts val="480"/>
              </a:spcBef>
              <a:spcAft>
                <a:spcPts val="0"/>
              </a:spcAft>
              <a:buSzPct val="100000"/>
              <a:buFont typeface="Comic Sans MS"/>
              <a:buChar char="•"/>
            </a:pPr>
            <a:r>
              <a:rPr lang="en-GB" sz="3000">
                <a:solidFill>
                  <a:schemeClr val="dk1"/>
                </a:solidFill>
                <a:latin typeface="Comic Sans MS"/>
                <a:ea typeface="Comic Sans MS"/>
                <a:cs typeface="Comic Sans MS"/>
                <a:sym typeface="Comic Sans MS"/>
              </a:rPr>
              <a:t>🙋 Tell an adult if something’s wrong</a:t>
            </a:r>
            <a:endParaRPr sz="3000">
              <a:solidFill>
                <a:schemeClr val="dk1"/>
              </a:solidFill>
              <a:latin typeface="Comic Sans MS"/>
              <a:ea typeface="Comic Sans MS"/>
              <a:cs typeface="Comic Sans MS"/>
              <a:sym typeface="Comic Sans MS"/>
            </a:endParaRPr>
          </a:p>
          <a:p>
            <a:pPr indent="-366713" lvl="0" marL="342900" rtl="0" algn="l">
              <a:spcBef>
                <a:spcPts val="480"/>
              </a:spcBef>
              <a:spcAft>
                <a:spcPts val="0"/>
              </a:spcAft>
              <a:buSzPct val="100000"/>
              <a:buFont typeface="Comic Sans MS"/>
              <a:buChar char="•"/>
            </a:pPr>
            <a:r>
              <a:rPr lang="en-GB" sz="3000">
                <a:solidFill>
                  <a:schemeClr val="dk1"/>
                </a:solidFill>
                <a:latin typeface="Comic Sans MS"/>
                <a:ea typeface="Comic Sans MS"/>
                <a:cs typeface="Comic Sans MS"/>
                <a:sym typeface="Comic Sans MS"/>
              </a:rPr>
              <a:t>🤲 Keep hands and feet to yourself</a:t>
            </a:r>
            <a:endParaRPr sz="3000">
              <a:solidFill>
                <a:schemeClr val="dk1"/>
              </a:solidFill>
              <a:latin typeface="Comic Sans MS"/>
              <a:ea typeface="Comic Sans MS"/>
              <a:cs typeface="Comic Sans MS"/>
              <a:sym typeface="Comic Sans MS"/>
            </a:endParaRPr>
          </a:p>
          <a:p>
            <a:pPr indent="-366713" lvl="0" marL="342900" rtl="0" algn="l">
              <a:spcBef>
                <a:spcPts val="480"/>
              </a:spcBef>
              <a:spcAft>
                <a:spcPts val="0"/>
              </a:spcAft>
              <a:buClr>
                <a:schemeClr val="dk1"/>
              </a:buClr>
              <a:buSzPct val="100000"/>
              <a:buFont typeface="Comic Sans MS"/>
              <a:buChar char="•"/>
            </a:pPr>
            <a:r>
              <a:rPr lang="en-GB" sz="3000">
                <a:solidFill>
                  <a:schemeClr val="dk1"/>
                </a:solidFill>
                <a:latin typeface="Comic Sans MS"/>
                <a:ea typeface="Comic Sans MS"/>
                <a:cs typeface="Comic Sans MS"/>
                <a:sym typeface="Comic Sans MS"/>
              </a:rPr>
              <a:t>        Using equipment and furniture safely</a:t>
            </a:r>
            <a:endParaRPr sz="3000">
              <a:solidFill>
                <a:schemeClr val="dk1"/>
              </a:solidFill>
              <a:latin typeface="Comic Sans MS"/>
              <a:ea typeface="Comic Sans MS"/>
              <a:cs typeface="Comic Sans MS"/>
              <a:sym typeface="Comic Sans MS"/>
            </a:endParaRPr>
          </a:p>
        </p:txBody>
      </p:sp>
      <p:pic>
        <p:nvPicPr>
          <p:cNvPr descr="an open pair of scissors with red handles (provided by Tenor)" id="265" name="Google Shape;265;p48"/>
          <p:cNvPicPr preferRelativeResize="0"/>
          <p:nvPr/>
        </p:nvPicPr>
        <p:blipFill>
          <a:blip r:embed="rId3">
            <a:alphaModFix/>
          </a:blip>
          <a:stretch>
            <a:fillRect/>
          </a:stretch>
        </p:blipFill>
        <p:spPr>
          <a:xfrm>
            <a:off x="765075" y="2978300"/>
            <a:ext cx="376725" cy="417100"/>
          </a:xfrm>
          <a:prstGeom prst="rect">
            <a:avLst/>
          </a:prstGeom>
          <a:noFill/>
          <a:ln>
            <a:noFill/>
          </a:ln>
        </p:spPr>
      </p:pic>
      <p:pic>
        <p:nvPicPr>
          <p:cNvPr descr="a man in a suit and tie is laying on his back in a chair (provided by Tenor)" id="266" name="Google Shape;266;p48"/>
          <p:cNvPicPr preferRelativeResize="0"/>
          <p:nvPr/>
        </p:nvPicPr>
        <p:blipFill>
          <a:blip r:embed="rId4">
            <a:alphaModFix/>
          </a:blip>
          <a:stretch>
            <a:fillRect/>
          </a:stretch>
        </p:blipFill>
        <p:spPr>
          <a:xfrm>
            <a:off x="1141800" y="2865251"/>
            <a:ext cx="643201" cy="6432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9"/>
          <p:cNvSpPr txBox="1"/>
          <p:nvPr>
            <p:ph type="title"/>
          </p:nvPr>
        </p:nvSpPr>
        <p:spPr>
          <a:xfrm>
            <a:off x="457200" y="154484"/>
            <a:ext cx="8229600" cy="6432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4400"/>
              <a:buFont typeface="Calibri"/>
              <a:buNone/>
            </a:pPr>
            <a:r>
              <a:rPr lang="en-GB">
                <a:solidFill>
                  <a:schemeClr val="dk1"/>
                </a:solidFill>
                <a:latin typeface="Comic Sans MS"/>
                <a:ea typeface="Comic Sans MS"/>
                <a:cs typeface="Comic Sans MS"/>
                <a:sym typeface="Comic Sans MS"/>
              </a:rPr>
              <a:t>What Happens if You Forget the Rules?</a:t>
            </a:r>
            <a:endParaRPr>
              <a:latin typeface="Comic Sans MS"/>
              <a:ea typeface="Comic Sans MS"/>
              <a:cs typeface="Comic Sans MS"/>
              <a:sym typeface="Comic Sans MS"/>
            </a:endParaRPr>
          </a:p>
        </p:txBody>
      </p:sp>
      <p:sp>
        <p:nvSpPr>
          <p:cNvPr id="272" name="Google Shape;272;p49"/>
          <p:cNvSpPr txBox="1"/>
          <p:nvPr>
            <p:ph idx="1" type="body"/>
          </p:nvPr>
        </p:nvSpPr>
        <p:spPr>
          <a:xfrm>
            <a:off x="457200" y="1519963"/>
            <a:ext cx="8229600" cy="2545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Font typeface="Comic Sans MS"/>
              <a:buChar char="•"/>
            </a:pPr>
            <a:r>
              <a:rPr lang="en-GB" sz="3200">
                <a:solidFill>
                  <a:schemeClr val="dk1"/>
                </a:solidFill>
                <a:latin typeface="Comic Sans MS"/>
                <a:ea typeface="Comic Sans MS"/>
                <a:cs typeface="Comic Sans MS"/>
                <a:sym typeface="Comic Sans MS"/>
              </a:rPr>
              <a:t>😟 Sometimes we make mistakes. That’s OK — it’s how we learn!</a:t>
            </a:r>
            <a:endParaRPr sz="3200">
              <a:solidFill>
                <a:schemeClr val="dk1"/>
              </a:solidFill>
              <a:latin typeface="Comic Sans MS"/>
              <a:ea typeface="Comic Sans MS"/>
              <a:cs typeface="Comic Sans MS"/>
              <a:sym typeface="Comic Sans MS"/>
            </a:endParaRPr>
          </a:p>
          <a:p>
            <a:pPr indent="0" lvl="0" marL="457200" rtl="0" algn="l">
              <a:spcBef>
                <a:spcPts val="0"/>
              </a:spcBef>
              <a:spcAft>
                <a:spcPts val="0"/>
              </a:spcAft>
              <a:buNone/>
            </a:pPr>
            <a:r>
              <a:t/>
            </a:r>
            <a:endParaRPr sz="3200">
              <a:solidFill>
                <a:schemeClr val="dk1"/>
              </a:solidFill>
              <a:latin typeface="Comic Sans MS"/>
              <a:ea typeface="Comic Sans MS"/>
              <a:cs typeface="Comic Sans MS"/>
              <a:sym typeface="Comic Sans MS"/>
            </a:endParaRPr>
          </a:p>
          <a:p>
            <a:pPr indent="-342900" lvl="0" marL="342900" rtl="0" algn="l">
              <a:spcBef>
                <a:spcPts val="640"/>
              </a:spcBef>
              <a:spcAft>
                <a:spcPts val="0"/>
              </a:spcAft>
              <a:buClr>
                <a:schemeClr val="dk1"/>
              </a:buClr>
              <a:buSzPts val="3200"/>
              <a:buFont typeface="Comic Sans MS"/>
              <a:buChar char="•"/>
            </a:pPr>
            <a:r>
              <a:rPr lang="en-GB" sz="3200">
                <a:solidFill>
                  <a:schemeClr val="dk1"/>
                </a:solidFill>
                <a:latin typeface="Comic Sans MS"/>
                <a:ea typeface="Comic Sans MS"/>
                <a:cs typeface="Comic Sans MS"/>
                <a:sym typeface="Comic Sans MS"/>
              </a:rPr>
              <a:t>Here’s what happens …</a:t>
            </a:r>
            <a:endParaRPr>
              <a:latin typeface="Comic Sans MS"/>
              <a:ea typeface="Comic Sans MS"/>
              <a:cs typeface="Comic Sans MS"/>
              <a:sym typeface="Comic Sans M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50"/>
          <p:cNvPicPr preferRelativeResize="0"/>
          <p:nvPr/>
        </p:nvPicPr>
        <p:blipFill>
          <a:blip r:embed="rId3">
            <a:alphaModFix/>
          </a:blip>
          <a:stretch>
            <a:fillRect/>
          </a:stretch>
        </p:blipFill>
        <p:spPr>
          <a:xfrm>
            <a:off x="2478098" y="0"/>
            <a:ext cx="4187805" cy="5143501"/>
          </a:xfrm>
          <a:prstGeom prst="rect">
            <a:avLst/>
          </a:prstGeom>
          <a:noFill/>
          <a:ln>
            <a:noFill/>
          </a:ln>
        </p:spPr>
      </p:pic>
      <p:sp>
        <p:nvSpPr>
          <p:cNvPr id="278" name="Google Shape;278;p50"/>
          <p:cNvSpPr txBox="1"/>
          <p:nvPr/>
        </p:nvSpPr>
        <p:spPr>
          <a:xfrm>
            <a:off x="171150" y="272375"/>
            <a:ext cx="2128800" cy="88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Comic Sans MS"/>
                <a:ea typeface="Comic Sans MS"/>
                <a:cs typeface="Comic Sans MS"/>
                <a:sym typeface="Comic Sans MS"/>
              </a:rPr>
              <a:t>Staged response </a:t>
            </a:r>
            <a:endParaRPr sz="1800">
              <a:solidFill>
                <a:schemeClr val="dk1"/>
              </a:solidFill>
              <a:latin typeface="Comic Sans MS"/>
              <a:ea typeface="Comic Sans MS"/>
              <a:cs typeface="Comic Sans MS"/>
              <a:sym typeface="Comic Sans MS"/>
            </a:endParaRPr>
          </a:p>
          <a:p>
            <a:pPr indent="0" lvl="0" marL="0" rtl="0" algn="l">
              <a:spcBef>
                <a:spcPts val="0"/>
              </a:spcBef>
              <a:spcAft>
                <a:spcPts val="0"/>
              </a:spcAft>
              <a:buNone/>
            </a:pPr>
            <a:r>
              <a:t/>
            </a:r>
            <a:endParaRPr sz="1800">
              <a:solidFill>
                <a:schemeClr val="dk1"/>
              </a:solidFill>
              <a:latin typeface="Comic Sans MS"/>
              <a:ea typeface="Comic Sans MS"/>
              <a:cs typeface="Comic Sans MS"/>
              <a:sym typeface="Comic Sans MS"/>
            </a:endParaRPr>
          </a:p>
          <a:p>
            <a:pPr indent="0" lvl="0" marL="0" rtl="0" algn="l">
              <a:spcBef>
                <a:spcPts val="0"/>
              </a:spcBef>
              <a:spcAft>
                <a:spcPts val="0"/>
              </a:spcAft>
              <a:buNone/>
            </a:pPr>
            <a:r>
              <a:rPr lang="en-GB" sz="1800">
                <a:solidFill>
                  <a:schemeClr val="dk1"/>
                </a:solidFill>
                <a:latin typeface="Comic Sans MS"/>
                <a:ea typeface="Comic Sans MS"/>
                <a:cs typeface="Comic Sans MS"/>
                <a:sym typeface="Comic Sans MS"/>
              </a:rPr>
              <a:t>For if you forget the rules.</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GB" sz="3020" u="sng">
                <a:latin typeface="Comic Sans MS"/>
                <a:ea typeface="Comic Sans MS"/>
                <a:cs typeface="Comic Sans MS"/>
                <a:sym typeface="Comic Sans MS"/>
              </a:rPr>
              <a:t>Any Questions?</a:t>
            </a:r>
            <a:endParaRPr b="1" sz="3020" u="sng">
              <a:latin typeface="Comic Sans MS"/>
              <a:ea typeface="Comic Sans MS"/>
              <a:cs typeface="Comic Sans MS"/>
              <a:sym typeface="Comic Sans M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